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4" r:id="rId2"/>
    <p:sldMasterId id="2147483678" r:id="rId3"/>
  </p:sldMasterIdLst>
  <p:notesMasterIdLst>
    <p:notesMasterId r:id="rId62"/>
  </p:notesMasterIdLst>
  <p:handoutMasterIdLst>
    <p:handoutMasterId r:id="rId63"/>
  </p:handoutMasterIdLst>
  <p:sldIdLst>
    <p:sldId id="256" r:id="rId4"/>
    <p:sldId id="511" r:id="rId5"/>
    <p:sldId id="524" r:id="rId6"/>
    <p:sldId id="525" r:id="rId7"/>
    <p:sldId id="526" r:id="rId8"/>
    <p:sldId id="512" r:id="rId9"/>
    <p:sldId id="513" r:id="rId10"/>
    <p:sldId id="514" r:id="rId11"/>
    <p:sldId id="529" r:id="rId12"/>
    <p:sldId id="530" r:id="rId13"/>
    <p:sldId id="340" r:id="rId14"/>
    <p:sldId id="345" r:id="rId15"/>
    <p:sldId id="515" r:id="rId16"/>
    <p:sldId id="507" r:id="rId17"/>
    <p:sldId id="557" r:id="rId18"/>
    <p:sldId id="484" r:id="rId19"/>
    <p:sldId id="485" r:id="rId20"/>
    <p:sldId id="486" r:id="rId21"/>
    <p:sldId id="487" r:id="rId22"/>
    <p:sldId id="488" r:id="rId23"/>
    <p:sldId id="490" r:id="rId24"/>
    <p:sldId id="535" r:id="rId25"/>
    <p:sldId id="556" r:id="rId26"/>
    <p:sldId id="528" r:id="rId27"/>
    <p:sldId id="516" r:id="rId28"/>
    <p:sldId id="517" r:id="rId29"/>
    <p:sldId id="491" r:id="rId30"/>
    <p:sldId id="518" r:id="rId31"/>
    <p:sldId id="492" r:id="rId32"/>
    <p:sldId id="493" r:id="rId33"/>
    <p:sldId id="494" r:id="rId34"/>
    <p:sldId id="495" r:id="rId35"/>
    <p:sldId id="496" r:id="rId36"/>
    <p:sldId id="448" r:id="rId37"/>
    <p:sldId id="479" r:id="rId38"/>
    <p:sldId id="481" r:id="rId39"/>
    <p:sldId id="508" r:id="rId40"/>
    <p:sldId id="522" r:id="rId41"/>
    <p:sldId id="523" r:id="rId42"/>
    <p:sldId id="519" r:id="rId43"/>
    <p:sldId id="343" r:id="rId44"/>
    <p:sldId id="453" r:id="rId45"/>
    <p:sldId id="471" r:id="rId46"/>
    <p:sldId id="375" r:id="rId47"/>
    <p:sldId id="521" r:id="rId48"/>
    <p:sldId id="381" r:id="rId49"/>
    <p:sldId id="430" r:id="rId50"/>
    <p:sldId id="459" r:id="rId51"/>
    <p:sldId id="461" r:id="rId52"/>
    <p:sldId id="463" r:id="rId53"/>
    <p:sldId id="438" r:id="rId54"/>
    <p:sldId id="444" r:id="rId55"/>
    <p:sldId id="558" r:id="rId56"/>
    <p:sldId id="506" r:id="rId57"/>
    <p:sldId id="504" r:id="rId58"/>
    <p:sldId id="505" r:id="rId59"/>
    <p:sldId id="503" r:id="rId60"/>
    <p:sldId id="472" r:id="rId61"/>
  </p:sldIdLst>
  <p:sldSz cx="9144000" cy="6858000" type="screen4x3"/>
  <p:notesSz cx="6858000" cy="9117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hana Nelliot" initials="AN" lastIdx="4" clrIdx="0"/>
  <p:cmAuthor id="2" name="Victor Dinglas" initials="VD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9DC"/>
    <a:srgbClr val="0000FF"/>
    <a:srgbClr val="FF0000"/>
    <a:srgbClr val="00FFFF"/>
    <a:srgbClr val="6699FF"/>
    <a:srgbClr val="FFCC99"/>
    <a:srgbClr val="FFFF00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8" autoAdjust="0"/>
    <p:restoredTop sz="76599" autoAdjust="0"/>
  </p:normalViewPr>
  <p:slideViewPr>
    <p:cSldViewPr>
      <p:cViewPr varScale="1">
        <p:scale>
          <a:sx n="95" d="100"/>
          <a:sy n="95" d="100"/>
        </p:scale>
        <p:origin x="21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14176"/>
    </p:cViewPr>
  </p:sorterViewPr>
  <p:notesViewPr>
    <p:cSldViewPr snapToGrid="0" snapToObjects="1">
      <p:cViewPr varScale="1">
        <p:scale>
          <a:sx n="79" d="100"/>
          <a:sy n="79" d="100"/>
        </p:scale>
        <p:origin x="-3496" y="-104"/>
      </p:cViewPr>
      <p:guideLst>
        <p:guide orient="horz" pos="287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6.xml"/><Relationship Id="rId2" Type="http://schemas.openxmlformats.org/officeDocument/2006/relationships/slide" Target="slides/slide35.xml"/><Relationship Id="rId1" Type="http://schemas.openxmlformats.org/officeDocument/2006/relationships/slide" Target="slides/slide34.xml"/><Relationship Id="rId5" Type="http://schemas.openxmlformats.org/officeDocument/2006/relationships/slide" Target="slides/slide43.xml"/><Relationship Id="rId4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gainaskar01.gaia.sll.se\fs_kar_usr$\3ng9\_Olav\Studies\Olav\Summary%20WB%20protein%20ICU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gainaskar01.gaia.sll.se\fs_kar_usr$\3ng9\_Olav\Studies\Olav\Summary%20WB%20protein%20IC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>
                <a:latin typeface="Arial Regular"/>
              </a:rPr>
              <a:t>Survival</a:t>
            </a:r>
            <a:r>
              <a:rPr lang="en-US" sz="1600" baseline="0" dirty="0">
                <a:latin typeface="Arial Regular"/>
              </a:rPr>
              <a:t> in Elderly Patients at ICU Admission</a:t>
            </a:r>
            <a:endParaRPr lang="en-US" sz="1600" dirty="0">
              <a:latin typeface="Arial Regular"/>
            </a:endParaRPr>
          </a:p>
        </c:rich>
      </c:tx>
      <c:layout>
        <c:manualLayout>
          <c:xMode val="edge"/>
          <c:yMode val="edge"/>
          <c:x val="0.10847214931466899"/>
          <c:y val="2.478314745972738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FF"/>
            </a:solidFill>
          </c:spPr>
          <c:invertIfNegative val="0"/>
          <c:cat>
            <c:strRef>
              <c:f>Sheet1!$A$3:$B$3</c:f>
              <c:strCache>
                <c:ptCount val="2"/>
                <c:pt idx="0">
                  <c:v>Sarcopenics</c:v>
                </c:pt>
                <c:pt idx="1">
                  <c:v>Non-Sarcopenics</c:v>
                </c:pt>
              </c:strCache>
            </c:strRef>
          </c:cat>
          <c:val>
            <c:numRef>
              <c:f>Sheet1!$A$4:$B$4</c:f>
              <c:numCache>
                <c:formatCode>General</c:formatCode>
                <c:ptCount val="2"/>
                <c:pt idx="0">
                  <c:v>32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9C-4D4C-8218-33822C8CAB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6572232"/>
        <c:axId val="756573016"/>
      </c:barChart>
      <c:catAx>
        <c:axId val="756572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 Regular"/>
              </a:defRPr>
            </a:pPr>
            <a:endParaRPr lang="en-US"/>
          </a:p>
        </c:txPr>
        <c:crossAx val="756573016"/>
        <c:crosses val="autoZero"/>
        <c:auto val="1"/>
        <c:lblAlgn val="ctr"/>
        <c:lblOffset val="100"/>
        <c:noMultiLvlLbl val="0"/>
      </c:catAx>
      <c:valAx>
        <c:axId val="7565730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200" dirty="0">
                    <a:latin typeface="Arial Regular"/>
                  </a:rPr>
                  <a:t>Proportion</a:t>
                </a:r>
                <a:r>
                  <a:rPr lang="en-US" sz="1200" baseline="0" dirty="0">
                    <a:latin typeface="Arial Regular"/>
                  </a:rPr>
                  <a:t> of Deceased Patients (%)</a:t>
                </a:r>
                <a:endParaRPr lang="en-US" sz="1200" dirty="0">
                  <a:latin typeface="Arial Regular"/>
                </a:endParaRPr>
              </a:p>
            </c:rich>
          </c:tx>
          <c:layout>
            <c:manualLayout>
              <c:xMode val="edge"/>
              <c:yMode val="edge"/>
              <c:x val="0"/>
              <c:y val="0.218847681214569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 Regular"/>
              </a:defRPr>
            </a:pPr>
            <a:endParaRPr lang="en-US"/>
          </a:p>
        </c:txPr>
        <c:crossAx val="756572232"/>
        <c:crosses val="autoZero"/>
        <c:crossBetween val="between"/>
      </c:valAx>
    </c:plotArea>
    <c:plotVisOnly val="1"/>
    <c:dispBlanksAs val="gap"/>
    <c:showDLblsOverMax val="0"/>
  </c:chart>
  <c:spPr>
    <a:solidFill>
      <a:srgbClr val="106041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Data!$Q$4:$Q$5</c:f>
              <c:strCache>
                <c:ptCount val="1"/>
                <c:pt idx="0">
                  <c:v>Prot Bal umol/kg/day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50800"/>
            </c:spPr>
            <c:trendlineType val="linear"/>
            <c:dispRSqr val="1"/>
            <c:dispEq val="0"/>
            <c:trendlineLbl>
              <c:layout>
                <c:manualLayout>
                  <c:x val="5.0616579177602802E-2"/>
                  <c:y val="0.3211727179935841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/>
                  </a:pPr>
                  <a:endParaRPr lang="en-US"/>
                </a:p>
              </c:txPr>
            </c:trendlineLbl>
          </c:trendline>
          <c:xVal>
            <c:numRef>
              <c:f>Data!$P$6:$P$154</c:f>
              <c:numCache>
                <c:formatCode>General</c:formatCode>
                <c:ptCount val="149"/>
                <c:pt idx="16" formatCode="0.00">
                  <c:v>0.86266046511627903</c:v>
                </c:pt>
                <c:pt idx="17" formatCode="0.00">
                  <c:v>1.3146092307692308</c:v>
                </c:pt>
                <c:pt idx="18" formatCode="0.00">
                  <c:v>1.0267200000000001</c:v>
                </c:pt>
                <c:pt idx="19" formatCode="0.00">
                  <c:v>0.58821119999999993</c:v>
                </c:pt>
                <c:pt idx="20" formatCode="0.00">
                  <c:v>0</c:v>
                </c:pt>
                <c:pt idx="21" formatCode="0.00">
                  <c:v>1.9739519999999997</c:v>
                </c:pt>
                <c:pt idx="22" formatCode="0.00">
                  <c:v>0.94042140845070421</c:v>
                </c:pt>
                <c:pt idx="23" formatCode="0.00">
                  <c:v>0.67829760000000006</c:v>
                </c:pt>
                <c:pt idx="29" formatCode="0.00">
                  <c:v>0.45835370558375632</c:v>
                </c:pt>
                <c:pt idx="30" formatCode="0.00">
                  <c:v>0.91670741116751264</c:v>
                </c:pt>
                <c:pt idx="31" formatCode="0.00">
                  <c:v>0.57184711111111108</c:v>
                </c:pt>
                <c:pt idx="32" formatCode="0.00">
                  <c:v>1.1436942222222222</c:v>
                </c:pt>
                <c:pt idx="33" formatCode="0.00">
                  <c:v>0.59833333333333327</c:v>
                </c:pt>
                <c:pt idx="34" formatCode="0.00">
                  <c:v>1.1966666666666665</c:v>
                </c:pt>
                <c:pt idx="35" formatCode="0.00">
                  <c:v>0.44862229249011848</c:v>
                </c:pt>
                <c:pt idx="36" formatCode="0.00">
                  <c:v>0.89724458498023696</c:v>
                </c:pt>
                <c:pt idx="37" formatCode="0.00">
                  <c:v>0.62927209411764695</c:v>
                </c:pt>
                <c:pt idx="38" formatCode="0.00">
                  <c:v>1.2585441882352939</c:v>
                </c:pt>
                <c:pt idx="39" formatCode="0.00">
                  <c:v>0.46369745454545452</c:v>
                </c:pt>
                <c:pt idx="40" formatCode="0.00">
                  <c:v>0.92739490909090905</c:v>
                </c:pt>
                <c:pt idx="41" formatCode="0.00">
                  <c:v>0.58306308196721313</c:v>
                </c:pt>
                <c:pt idx="42" formatCode="0.00">
                  <c:v>1.1638662295081967</c:v>
                </c:pt>
                <c:pt idx="43" formatCode="0.00">
                  <c:v>0.58699974193548388</c:v>
                </c:pt>
                <c:pt idx="44" formatCode="0.00">
                  <c:v>1.1739994838709678</c:v>
                </c:pt>
                <c:pt idx="45" formatCode="0.00">
                  <c:v>0.33349779264214047</c:v>
                </c:pt>
                <c:pt idx="46" formatCode="0.00">
                  <c:v>0.82990234113712369</c:v>
                </c:pt>
                <c:pt idx="47" formatCode="0.00">
                  <c:v>0.39849000000000001</c:v>
                </c:pt>
                <c:pt idx="48" formatCode="0.00">
                  <c:v>0.79698000000000002</c:v>
                </c:pt>
                <c:pt idx="49" formatCode="0.00">
                  <c:v>0.6411906976744185</c:v>
                </c:pt>
                <c:pt idx="50" formatCode="0.00">
                  <c:v>1.282381395348837</c:v>
                </c:pt>
                <c:pt idx="51" formatCode="0.00">
                  <c:v>0.48552055427251734</c:v>
                </c:pt>
                <c:pt idx="52" formatCode="0.00">
                  <c:v>0.96626549653579674</c:v>
                </c:pt>
                <c:pt idx="53" formatCode="0.00">
                  <c:v>0.61323843416370105</c:v>
                </c:pt>
                <c:pt idx="54" formatCode="0.00">
                  <c:v>1.3000654804270464</c:v>
                </c:pt>
                <c:pt idx="55" formatCode="0.00">
                  <c:v>0.6954618834080718</c:v>
                </c:pt>
                <c:pt idx="56" formatCode="0.00">
                  <c:v>1.3909237668161436</c:v>
                </c:pt>
                <c:pt idx="57" formatCode="0.00">
                  <c:v>0.6433279999999999</c:v>
                </c:pt>
                <c:pt idx="58" formatCode="0.00">
                  <c:v>1.2881147936507935</c:v>
                </c:pt>
                <c:pt idx="59" formatCode="0.00">
                  <c:v>0.62035200000000001</c:v>
                </c:pt>
                <c:pt idx="60" formatCode="0.00">
                  <c:v>1.0959551999999999</c:v>
                </c:pt>
                <c:pt idx="61" formatCode="0.00">
                  <c:v>0.3243670588235294</c:v>
                </c:pt>
                <c:pt idx="62" formatCode="0.00">
                  <c:v>0.75253157647058821</c:v>
                </c:pt>
                <c:pt idx="82" formatCode="0.00">
                  <c:v>0.58291199999999999</c:v>
                </c:pt>
                <c:pt idx="83" formatCode="0.00">
                  <c:v>0.8246053333333333</c:v>
                </c:pt>
                <c:pt idx="84" formatCode="0.00">
                  <c:v>0.85375999999999996</c:v>
                </c:pt>
                <c:pt idx="85" formatCode="0.00">
                  <c:v>1.0775501234567901</c:v>
                </c:pt>
                <c:pt idx="86" formatCode="0.00">
                  <c:v>0.77681454545454542</c:v>
                </c:pt>
                <c:pt idx="87" formatCode="0.00">
                  <c:v>0.98280318181818171</c:v>
                </c:pt>
                <c:pt idx="88" formatCode="0.00">
                  <c:v>0</c:v>
                </c:pt>
                <c:pt idx="89" formatCode="0.00">
                  <c:v>0.19081052631578946</c:v>
                </c:pt>
                <c:pt idx="90" formatCode="0.00">
                  <c:v>0</c:v>
                </c:pt>
                <c:pt idx="91" formatCode="0.00">
                  <c:v>0.21077906976744185</c:v>
                </c:pt>
                <c:pt idx="92" formatCode="0.00">
                  <c:v>0</c:v>
                </c:pt>
                <c:pt idx="93" formatCode="0.00">
                  <c:v>0.28323437499999998</c:v>
                </c:pt>
                <c:pt idx="94" formatCode="0.00">
                  <c:v>0</c:v>
                </c:pt>
                <c:pt idx="95" formatCode="0.00">
                  <c:v>0.29237096774193544</c:v>
                </c:pt>
                <c:pt idx="101" formatCode="0.00">
                  <c:v>1.3121495327102803</c:v>
                </c:pt>
                <c:pt idx="102" formatCode="0.00">
                  <c:v>2.2769495327102804</c:v>
                </c:pt>
                <c:pt idx="103" formatCode="0.00">
                  <c:v>0.75891891891891883</c:v>
                </c:pt>
                <c:pt idx="104" formatCode="0.00">
                  <c:v>1.7237189189189188</c:v>
                </c:pt>
                <c:pt idx="105" formatCode="0.00">
                  <c:v>0.74598496240601508</c:v>
                </c:pt>
                <c:pt idx="106" formatCode="0.00">
                  <c:v>1.7107849624060152</c:v>
                </c:pt>
                <c:pt idx="107" formatCode="0.00">
                  <c:v>0.7632000000000001</c:v>
                </c:pt>
                <c:pt idx="108" formatCode="0.00">
                  <c:v>1.7280000000000002</c:v>
                </c:pt>
                <c:pt idx="109" formatCode="0.00">
                  <c:v>1.0149397590361446</c:v>
                </c:pt>
                <c:pt idx="110" formatCode="0.00">
                  <c:v>1.9797397590361445</c:v>
                </c:pt>
                <c:pt idx="111" formatCode="0.00">
                  <c:v>0.55714285714285716</c:v>
                </c:pt>
                <c:pt idx="112" formatCode="0.00">
                  <c:v>1.5219428571428573</c:v>
                </c:pt>
                <c:pt idx="113" formatCode="0.00">
                  <c:v>0.66857142857142848</c:v>
                </c:pt>
                <c:pt idx="115" formatCode="0.00">
                  <c:v>0.78</c:v>
                </c:pt>
                <c:pt idx="116" formatCode="0.00">
                  <c:v>1.7448000000000001</c:v>
                </c:pt>
                <c:pt idx="117" formatCode="0.00">
                  <c:v>1.2480000000000002</c:v>
                </c:pt>
                <c:pt idx="118" formatCode="0.00">
                  <c:v>2.2128000000000001</c:v>
                </c:pt>
                <c:pt idx="119" formatCode="0.00">
                  <c:v>0.72595656670113751</c:v>
                </c:pt>
                <c:pt idx="120" formatCode="0.00">
                  <c:v>1.6907565667011375</c:v>
                </c:pt>
                <c:pt idx="121" formatCode="0.00">
                  <c:v>0.96794208893485001</c:v>
                </c:pt>
                <c:pt idx="123" formatCode="0.00">
                  <c:v>0.74608695652173918</c:v>
                </c:pt>
                <c:pt idx="125" formatCode="0.00">
                  <c:v>0.97000120000000001</c:v>
                </c:pt>
                <c:pt idx="126" formatCode="0.00">
                  <c:v>1.9348011999999999</c:v>
                </c:pt>
                <c:pt idx="127" formatCode="0.00">
                  <c:v>1.1999999999999999E-6</c:v>
                </c:pt>
                <c:pt idx="129" formatCode="0.00">
                  <c:v>0.65194029850746271</c:v>
                </c:pt>
                <c:pt idx="130" formatCode="0.00">
                  <c:v>1.6167402985074628</c:v>
                </c:pt>
                <c:pt idx="131" formatCode="0.00">
                  <c:v>0.65194029850746271</c:v>
                </c:pt>
                <c:pt idx="132" formatCode="0.00">
                  <c:v>1.6167402985074628</c:v>
                </c:pt>
                <c:pt idx="133" formatCode="0.00">
                  <c:v>0.60387096774193549</c:v>
                </c:pt>
                <c:pt idx="134" formatCode="0.00">
                  <c:v>1.5686709677419355</c:v>
                </c:pt>
                <c:pt idx="135" formatCode="0.00">
                  <c:v>1.6E-7</c:v>
                </c:pt>
                <c:pt idx="136" formatCode="0.00">
                  <c:v>0.96480160000000004</c:v>
                </c:pt>
                <c:pt idx="137" formatCode="0.00">
                  <c:v>0.4</c:v>
                </c:pt>
                <c:pt idx="138" formatCode="0.00">
                  <c:v>1.3648</c:v>
                </c:pt>
                <c:pt idx="139" formatCode="0.00">
                  <c:v>1.177358490566038E-7</c:v>
                </c:pt>
                <c:pt idx="140" formatCode="0.00">
                  <c:v>0.96480011773584917</c:v>
                </c:pt>
                <c:pt idx="141" formatCode="0.00">
                  <c:v>0.58867924528301885</c:v>
                </c:pt>
                <c:pt idx="142" formatCode="0.00">
                  <c:v>1.5534792452830191</c:v>
                </c:pt>
                <c:pt idx="143" formatCode="0.00">
                  <c:v>0.8221621621621622</c:v>
                </c:pt>
                <c:pt idx="144" formatCode="0.00">
                  <c:v>1.7869621621621623</c:v>
                </c:pt>
                <c:pt idx="145" formatCode="0.00">
                  <c:v>0.312</c:v>
                </c:pt>
                <c:pt idx="146" formatCode="0.00">
                  <c:v>1.2767999999999999</c:v>
                </c:pt>
                <c:pt idx="147" formatCode="0.00">
                  <c:v>0.99839999999999995</c:v>
                </c:pt>
                <c:pt idx="148" formatCode="0.00">
                  <c:v>1.9632000000000001</c:v>
                </c:pt>
              </c:numCache>
            </c:numRef>
          </c:xVal>
          <c:yVal>
            <c:numRef>
              <c:f>Data!$Q$6:$Q$154</c:f>
              <c:numCache>
                <c:formatCode>General</c:formatCode>
                <c:ptCount val="149"/>
                <c:pt idx="16" formatCode="0.00">
                  <c:v>5.1009698519133195</c:v>
                </c:pt>
                <c:pt idx="17" formatCode="0.00">
                  <c:v>1.330893109436829</c:v>
                </c:pt>
                <c:pt idx="18" formatCode="0.00">
                  <c:v>7.6615947313639339</c:v>
                </c:pt>
                <c:pt idx="19" formatCode="0.00">
                  <c:v>-15.110571857923475</c:v>
                </c:pt>
                <c:pt idx="20" formatCode="0.00">
                  <c:v>-4.6176847158253693</c:v>
                </c:pt>
                <c:pt idx="21" formatCode="0.00">
                  <c:v>22.273297023018344</c:v>
                </c:pt>
                <c:pt idx="22" formatCode="0.00">
                  <c:v>9.0340398645176094</c:v>
                </c:pt>
                <c:pt idx="23" formatCode="0.00">
                  <c:v>3.1048469774767824</c:v>
                </c:pt>
                <c:pt idx="29" formatCode="0.00">
                  <c:v>-2.0741757050853096</c:v>
                </c:pt>
                <c:pt idx="30" formatCode="0.00">
                  <c:v>2.5352610396067092</c:v>
                </c:pt>
                <c:pt idx="31" formatCode="0.00">
                  <c:v>3.8835088403592479</c:v>
                </c:pt>
                <c:pt idx="32" formatCode="0.00">
                  <c:v>14.34186076541387</c:v>
                </c:pt>
                <c:pt idx="33" formatCode="0.00">
                  <c:v>-3.0867787644201599</c:v>
                </c:pt>
                <c:pt idx="34" formatCode="0.00">
                  <c:v>7.8740918546772605</c:v>
                </c:pt>
                <c:pt idx="35" formatCode="0.00">
                  <c:v>-4.7789410352485362</c:v>
                </c:pt>
                <c:pt idx="36" formatCode="0.00">
                  <c:v>6.155670831007086</c:v>
                </c:pt>
                <c:pt idx="37" formatCode="0.00">
                  <c:v>-34.180357839694281</c:v>
                </c:pt>
                <c:pt idx="38" formatCode="0.00">
                  <c:v>-12.226872995643603</c:v>
                </c:pt>
                <c:pt idx="39" formatCode="0.00">
                  <c:v>-3.9227177113729397</c:v>
                </c:pt>
                <c:pt idx="40" formatCode="0.00">
                  <c:v>-0.84860382289522818</c:v>
                </c:pt>
                <c:pt idx="41" formatCode="0.00">
                  <c:v>1.7214650416352342</c:v>
                </c:pt>
                <c:pt idx="42" formatCode="0.00">
                  <c:v>13.560169195821942</c:v>
                </c:pt>
                <c:pt idx="43" formatCode="0.00">
                  <c:v>-6.3138040945869989</c:v>
                </c:pt>
                <c:pt idx="44" formatCode="0.00">
                  <c:v>4.9209942167408514</c:v>
                </c:pt>
                <c:pt idx="45" formatCode="0.00">
                  <c:v>-2.5279616342162328</c:v>
                </c:pt>
                <c:pt idx="46" formatCode="0.00">
                  <c:v>10.472083965573376</c:v>
                </c:pt>
                <c:pt idx="47" formatCode="0.00">
                  <c:v>-32.371682826614261</c:v>
                </c:pt>
                <c:pt idx="48" formatCode="0.00">
                  <c:v>10.012213280972006</c:v>
                </c:pt>
                <c:pt idx="49" formatCode="0.00">
                  <c:v>1.3338254287926006</c:v>
                </c:pt>
                <c:pt idx="50" formatCode="0.00">
                  <c:v>9.3314699238450345</c:v>
                </c:pt>
                <c:pt idx="51" formatCode="0.00">
                  <c:v>-0.58319023787561264</c:v>
                </c:pt>
                <c:pt idx="52" formatCode="0.00">
                  <c:v>5.6992970372903784</c:v>
                </c:pt>
                <c:pt idx="53" formatCode="0.00">
                  <c:v>-4.3163223628371696</c:v>
                </c:pt>
                <c:pt idx="54" formatCode="0.00">
                  <c:v>6.1747547206502844</c:v>
                </c:pt>
                <c:pt idx="55" formatCode="0.00">
                  <c:v>1.3924281968613315</c:v>
                </c:pt>
                <c:pt idx="56" formatCode="0.00">
                  <c:v>9.6296137635883667</c:v>
                </c:pt>
                <c:pt idx="57" formatCode="0.00">
                  <c:v>0.10016422084626697</c:v>
                </c:pt>
                <c:pt idx="58" formatCode="0.00">
                  <c:v>13.655750051406642</c:v>
                </c:pt>
                <c:pt idx="59" formatCode="0.00">
                  <c:v>1.4786702002048315</c:v>
                </c:pt>
                <c:pt idx="60" formatCode="0.00">
                  <c:v>8.3344609208948128</c:v>
                </c:pt>
                <c:pt idx="61" formatCode="0.00">
                  <c:v>-0.38213203013908981</c:v>
                </c:pt>
                <c:pt idx="62" formatCode="0.00">
                  <c:v>8.865404842194053</c:v>
                </c:pt>
                <c:pt idx="82" formatCode="0.00">
                  <c:v>1.3600113073521385</c:v>
                </c:pt>
                <c:pt idx="83" formatCode="0.00">
                  <c:v>1.7470861571615188</c:v>
                </c:pt>
                <c:pt idx="84" formatCode="0.00">
                  <c:v>0.54414443987987227</c:v>
                </c:pt>
                <c:pt idx="85" formatCode="0.00">
                  <c:v>3.3526973919925922</c:v>
                </c:pt>
                <c:pt idx="86" formatCode="0.00">
                  <c:v>-12.613869398601395</c:v>
                </c:pt>
                <c:pt idx="87" formatCode="0.00">
                  <c:v>-6.7798558114064207</c:v>
                </c:pt>
                <c:pt idx="88" formatCode="0.00">
                  <c:v>-6.8483979986563313</c:v>
                </c:pt>
                <c:pt idx="89" formatCode="0.00">
                  <c:v>-5.7975258442228323</c:v>
                </c:pt>
                <c:pt idx="90" formatCode="0.00">
                  <c:v>-22.640706331170065</c:v>
                </c:pt>
                <c:pt idx="91" formatCode="0.00">
                  <c:v>-19.997991951508638</c:v>
                </c:pt>
                <c:pt idx="92" formatCode="0.00">
                  <c:v>-10.116421358693984</c:v>
                </c:pt>
                <c:pt idx="93" formatCode="0.00">
                  <c:v>-9.0071393582184029</c:v>
                </c:pt>
                <c:pt idx="94" formatCode="0.00">
                  <c:v>-8.5601397519457407</c:v>
                </c:pt>
                <c:pt idx="95" formatCode="0.00">
                  <c:v>-5.4369426523825766</c:v>
                </c:pt>
                <c:pt idx="101" formatCode="0.00">
                  <c:v>-2.21629509831088</c:v>
                </c:pt>
                <c:pt idx="102" formatCode="0.00">
                  <c:v>13.863614465888432</c:v>
                </c:pt>
                <c:pt idx="103" formatCode="0.00">
                  <c:v>-8.8854282376738922</c:v>
                </c:pt>
                <c:pt idx="104" formatCode="0.00">
                  <c:v>-0.40411278760026903</c:v>
                </c:pt>
                <c:pt idx="105" formatCode="0.00">
                  <c:v>-8.8298879986533905</c:v>
                </c:pt>
                <c:pt idx="106" formatCode="0.00">
                  <c:v>1.5390092571864784</c:v>
                </c:pt>
                <c:pt idx="107" formatCode="0.00">
                  <c:v>-18.276020793749076</c:v>
                </c:pt>
                <c:pt idx="108" formatCode="0.00">
                  <c:v>6.4294326080044328</c:v>
                </c:pt>
                <c:pt idx="109" formatCode="0.00">
                  <c:v>-0.68660801390106485</c:v>
                </c:pt>
                <c:pt idx="110" formatCode="0.00">
                  <c:v>9.3603791320216345</c:v>
                </c:pt>
                <c:pt idx="111" formatCode="0.00">
                  <c:v>-4.2432961258222122</c:v>
                </c:pt>
                <c:pt idx="112" formatCode="0.00">
                  <c:v>5.5880970505925447</c:v>
                </c:pt>
                <c:pt idx="113" formatCode="0.00">
                  <c:v>-4.1706387026908942</c:v>
                </c:pt>
                <c:pt idx="115" formatCode="0.00">
                  <c:v>-2.5052911215195053</c:v>
                </c:pt>
                <c:pt idx="116" formatCode="0.00">
                  <c:v>6.837429165164373</c:v>
                </c:pt>
                <c:pt idx="117" formatCode="0.00">
                  <c:v>2.1696270216513867</c:v>
                </c:pt>
                <c:pt idx="118" formatCode="0.00">
                  <c:v>13.915704487529894</c:v>
                </c:pt>
                <c:pt idx="119" formatCode="0.00">
                  <c:v>-5.9630172498328164</c:v>
                </c:pt>
                <c:pt idx="120" formatCode="0.00">
                  <c:v>7.9391553456445791</c:v>
                </c:pt>
                <c:pt idx="121" formatCode="0.00">
                  <c:v>-4.8038727102618282</c:v>
                </c:pt>
                <c:pt idx="123" formatCode="0.00">
                  <c:v>-1.2381691619568471</c:v>
                </c:pt>
                <c:pt idx="125" formatCode="0.00">
                  <c:v>5.1636384242892674</c:v>
                </c:pt>
                <c:pt idx="126" formatCode="0.00">
                  <c:v>14.398591235222021</c:v>
                </c:pt>
                <c:pt idx="127" formatCode="0.00">
                  <c:v>-5.5371712994554301</c:v>
                </c:pt>
                <c:pt idx="129" formatCode="0.00">
                  <c:v>-8.0111973382171016</c:v>
                </c:pt>
                <c:pt idx="130" formatCode="0.00">
                  <c:v>0.89344955064169085</c:v>
                </c:pt>
                <c:pt idx="131" formatCode="0.00">
                  <c:v>-0.20415077622018885</c:v>
                </c:pt>
                <c:pt idx="132" formatCode="0.00">
                  <c:v>11.637269879412884</c:v>
                </c:pt>
                <c:pt idx="133" formatCode="0.00">
                  <c:v>-17.238629866036817</c:v>
                </c:pt>
                <c:pt idx="134" formatCode="0.00">
                  <c:v>2.396430414729295</c:v>
                </c:pt>
                <c:pt idx="135" formatCode="0.00">
                  <c:v>-4.7293746513222956</c:v>
                </c:pt>
                <c:pt idx="136" formatCode="0.00">
                  <c:v>6.9151482545485052</c:v>
                </c:pt>
                <c:pt idx="137" formatCode="0.00">
                  <c:v>-10.963603663486573</c:v>
                </c:pt>
                <c:pt idx="138" formatCode="0.00">
                  <c:v>-1.9060737737275275</c:v>
                </c:pt>
                <c:pt idx="139" formatCode="0.00">
                  <c:v>-20.5621647866733</c:v>
                </c:pt>
                <c:pt idx="140" formatCode="0.00">
                  <c:v>-10.396932184488861</c:v>
                </c:pt>
                <c:pt idx="141" formatCode="0.00">
                  <c:v>-0.10482436647258453</c:v>
                </c:pt>
                <c:pt idx="142" formatCode="0.00">
                  <c:v>3.6678298356710002</c:v>
                </c:pt>
                <c:pt idx="143" formatCode="0.00">
                  <c:v>-2.1687479222696524</c:v>
                </c:pt>
                <c:pt idx="144" formatCode="0.00">
                  <c:v>9.994913977415564</c:v>
                </c:pt>
                <c:pt idx="145" formatCode="0.00">
                  <c:v>-1.9509068113078598</c:v>
                </c:pt>
                <c:pt idx="146" formatCode="0.00">
                  <c:v>7.2571262000921379</c:v>
                </c:pt>
                <c:pt idx="147" formatCode="0.00">
                  <c:v>-4.9099440680506135</c:v>
                </c:pt>
                <c:pt idx="148" formatCode="0.00">
                  <c:v>13.50778981340649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F9-364B-AEC9-E02BD8012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0861056"/>
        <c:axId val="1060861448"/>
      </c:scatterChart>
      <c:valAx>
        <c:axId val="1060861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Total</a:t>
                </a:r>
                <a:r>
                  <a:rPr lang="en-US" sz="1200" baseline="0"/>
                  <a:t> AA intake (g/kg/day)</a:t>
                </a:r>
                <a:endParaRPr lang="en-US" sz="1200"/>
              </a:p>
            </c:rich>
          </c:tx>
          <c:overlay val="0"/>
        </c:title>
        <c:numFmt formatCode="0.0" sourceLinked="0"/>
        <c:majorTickMark val="none"/>
        <c:minorTickMark val="none"/>
        <c:tickLblPos val="low"/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60861448"/>
        <c:crosses val="autoZero"/>
        <c:crossBetween val="midCat"/>
      </c:valAx>
      <c:valAx>
        <c:axId val="106086144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latin typeface="+mn-lt"/>
                  </a:defRPr>
                </a:pPr>
                <a:r>
                  <a:rPr lang="en-US" sz="1200">
                    <a:latin typeface="+mn-lt"/>
                  </a:rPr>
                  <a:t>WB</a:t>
                </a:r>
                <a:r>
                  <a:rPr lang="en-US" sz="1200" baseline="0">
                    <a:latin typeface="+mn-lt"/>
                  </a:rPr>
                  <a:t> Protein net balance (</a:t>
                </a:r>
                <a:r>
                  <a:rPr lang="en-US" sz="1200" baseline="0">
                    <a:latin typeface="+mn-lt"/>
                    <a:cs typeface="Times New Roman"/>
                  </a:rPr>
                  <a:t>µ</a:t>
                </a:r>
                <a:r>
                  <a:rPr lang="en-US" sz="1200" baseline="0">
                    <a:latin typeface="+mn-lt"/>
                  </a:rPr>
                  <a:t>mol/kg/day)</a:t>
                </a:r>
                <a:endParaRPr lang="en-US" sz="1200">
                  <a:latin typeface="+mn-lt"/>
                </a:endParaRP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6086105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Data!$R$4:$R$5</c:f>
              <c:strCache>
                <c:ptCount val="1"/>
                <c:pt idx="0">
                  <c:v>Phe Ox. umol/kg/day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50800"/>
            </c:spPr>
            <c:trendlineType val="linear"/>
            <c:dispRSqr val="1"/>
            <c:dispEq val="0"/>
            <c:trendlineLbl>
              <c:layout>
                <c:manualLayout>
                  <c:x val="5.5900106147929104E-2"/>
                  <c:y val="-0.3431713158393494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200"/>
                  </a:pPr>
                  <a:endParaRPr lang="en-US"/>
                </a:p>
              </c:txPr>
            </c:trendlineLbl>
          </c:trendline>
          <c:xVal>
            <c:numRef>
              <c:f>Data!$P$6:$P$154</c:f>
              <c:numCache>
                <c:formatCode>General</c:formatCode>
                <c:ptCount val="149"/>
                <c:pt idx="16" formatCode="0.00">
                  <c:v>0.86266046511627903</c:v>
                </c:pt>
                <c:pt idx="17" formatCode="0.00">
                  <c:v>1.3146092307692308</c:v>
                </c:pt>
                <c:pt idx="18" formatCode="0.00">
                  <c:v>1.0267200000000001</c:v>
                </c:pt>
                <c:pt idx="19" formatCode="0.00">
                  <c:v>0.58821119999999993</c:v>
                </c:pt>
                <c:pt idx="20" formatCode="0.00">
                  <c:v>0</c:v>
                </c:pt>
                <c:pt idx="21" formatCode="0.00">
                  <c:v>1.9739519999999997</c:v>
                </c:pt>
                <c:pt idx="22" formatCode="0.00">
                  <c:v>0.94042140845070421</c:v>
                </c:pt>
                <c:pt idx="23" formatCode="0.00">
                  <c:v>0.67829760000000006</c:v>
                </c:pt>
                <c:pt idx="29" formatCode="0.00">
                  <c:v>0.45835370558375632</c:v>
                </c:pt>
                <c:pt idx="30" formatCode="0.00">
                  <c:v>0.91670741116751264</c:v>
                </c:pt>
                <c:pt idx="31" formatCode="0.00">
                  <c:v>0.57184711111111108</c:v>
                </c:pt>
                <c:pt idx="32" formatCode="0.00">
                  <c:v>1.1436942222222222</c:v>
                </c:pt>
                <c:pt idx="33" formatCode="0.00">
                  <c:v>0.59833333333333327</c:v>
                </c:pt>
                <c:pt idx="34" formatCode="0.00">
                  <c:v>1.1966666666666665</c:v>
                </c:pt>
                <c:pt idx="35" formatCode="0.00">
                  <c:v>0.44862229249011848</c:v>
                </c:pt>
                <c:pt idx="36" formatCode="0.00">
                  <c:v>0.89724458498023696</c:v>
                </c:pt>
                <c:pt idx="37" formatCode="0.00">
                  <c:v>0.62927209411764695</c:v>
                </c:pt>
                <c:pt idx="38" formatCode="0.00">
                  <c:v>1.2585441882352939</c:v>
                </c:pt>
                <c:pt idx="39" formatCode="0.00">
                  <c:v>0.46369745454545452</c:v>
                </c:pt>
                <c:pt idx="40" formatCode="0.00">
                  <c:v>0.92739490909090905</c:v>
                </c:pt>
                <c:pt idx="41" formatCode="0.00">
                  <c:v>0.58306308196721313</c:v>
                </c:pt>
                <c:pt idx="42" formatCode="0.00">
                  <c:v>1.1638662295081967</c:v>
                </c:pt>
                <c:pt idx="43" formatCode="0.00">
                  <c:v>0.58699974193548388</c:v>
                </c:pt>
                <c:pt idx="44" formatCode="0.00">
                  <c:v>1.1739994838709678</c:v>
                </c:pt>
                <c:pt idx="45" formatCode="0.00">
                  <c:v>0.33349779264214047</c:v>
                </c:pt>
                <c:pt idx="46" formatCode="0.00">
                  <c:v>0.82990234113712369</c:v>
                </c:pt>
                <c:pt idx="47" formatCode="0.00">
                  <c:v>0.39849000000000001</c:v>
                </c:pt>
                <c:pt idx="48" formatCode="0.00">
                  <c:v>0.79698000000000002</c:v>
                </c:pt>
                <c:pt idx="49" formatCode="0.00">
                  <c:v>0.6411906976744185</c:v>
                </c:pt>
                <c:pt idx="50" formatCode="0.00">
                  <c:v>1.282381395348837</c:v>
                </c:pt>
                <c:pt idx="51" formatCode="0.00">
                  <c:v>0.48552055427251734</c:v>
                </c:pt>
                <c:pt idx="52" formatCode="0.00">
                  <c:v>0.96626549653579674</c:v>
                </c:pt>
                <c:pt idx="53" formatCode="0.00">
                  <c:v>0.61323843416370105</c:v>
                </c:pt>
                <c:pt idx="54" formatCode="0.00">
                  <c:v>1.3000654804270464</c:v>
                </c:pt>
                <c:pt idx="55" formatCode="0.00">
                  <c:v>0.6954618834080718</c:v>
                </c:pt>
                <c:pt idx="56" formatCode="0.00">
                  <c:v>1.3909237668161436</c:v>
                </c:pt>
                <c:pt idx="57" formatCode="0.00">
                  <c:v>0.6433279999999999</c:v>
                </c:pt>
                <c:pt idx="58" formatCode="0.00">
                  <c:v>1.2881147936507935</c:v>
                </c:pt>
                <c:pt idx="59" formatCode="0.00">
                  <c:v>0.62035200000000001</c:v>
                </c:pt>
                <c:pt idx="60" formatCode="0.00">
                  <c:v>1.0959551999999999</c:v>
                </c:pt>
                <c:pt idx="61" formatCode="0.00">
                  <c:v>0.3243670588235294</c:v>
                </c:pt>
                <c:pt idx="62" formatCode="0.00">
                  <c:v>0.75253157647058821</c:v>
                </c:pt>
                <c:pt idx="82" formatCode="0.00">
                  <c:v>0.58291199999999999</c:v>
                </c:pt>
                <c:pt idx="83" formatCode="0.00">
                  <c:v>0.8246053333333333</c:v>
                </c:pt>
                <c:pt idx="84" formatCode="0.00">
                  <c:v>0.85375999999999996</c:v>
                </c:pt>
                <c:pt idx="85" formatCode="0.00">
                  <c:v>1.0775501234567901</c:v>
                </c:pt>
                <c:pt idx="86" formatCode="0.00">
                  <c:v>0.77681454545454542</c:v>
                </c:pt>
                <c:pt idx="87" formatCode="0.00">
                  <c:v>0.98280318181818171</c:v>
                </c:pt>
                <c:pt idx="88" formatCode="0.00">
                  <c:v>0</c:v>
                </c:pt>
                <c:pt idx="89" formatCode="0.00">
                  <c:v>0.19081052631578946</c:v>
                </c:pt>
                <c:pt idx="90" formatCode="0.00">
                  <c:v>0</c:v>
                </c:pt>
                <c:pt idx="91" formatCode="0.00">
                  <c:v>0.21077906976744185</c:v>
                </c:pt>
                <c:pt idx="92" formatCode="0.00">
                  <c:v>0</c:v>
                </c:pt>
                <c:pt idx="93" formatCode="0.00">
                  <c:v>0.28323437499999998</c:v>
                </c:pt>
                <c:pt idx="94" formatCode="0.00">
                  <c:v>0</c:v>
                </c:pt>
                <c:pt idx="95" formatCode="0.00">
                  <c:v>0.29237096774193544</c:v>
                </c:pt>
                <c:pt idx="101" formatCode="0.00">
                  <c:v>1.3121495327102803</c:v>
                </c:pt>
                <c:pt idx="102" formatCode="0.00">
                  <c:v>2.2769495327102804</c:v>
                </c:pt>
                <c:pt idx="103" formatCode="0.00">
                  <c:v>0.75891891891891883</c:v>
                </c:pt>
                <c:pt idx="104" formatCode="0.00">
                  <c:v>1.7237189189189188</c:v>
                </c:pt>
                <c:pt idx="105" formatCode="0.00">
                  <c:v>0.74598496240601508</c:v>
                </c:pt>
                <c:pt idx="106" formatCode="0.00">
                  <c:v>1.7107849624060152</c:v>
                </c:pt>
                <c:pt idx="107" formatCode="0.00">
                  <c:v>0.7632000000000001</c:v>
                </c:pt>
                <c:pt idx="108" formatCode="0.00">
                  <c:v>1.7280000000000002</c:v>
                </c:pt>
                <c:pt idx="109" formatCode="0.00">
                  <c:v>1.0149397590361446</c:v>
                </c:pt>
                <c:pt idx="110" formatCode="0.00">
                  <c:v>1.9797397590361445</c:v>
                </c:pt>
                <c:pt idx="111" formatCode="0.00">
                  <c:v>0.55714285714285716</c:v>
                </c:pt>
                <c:pt idx="112" formatCode="0.00">
                  <c:v>1.5219428571428573</c:v>
                </c:pt>
                <c:pt idx="113" formatCode="0.00">
                  <c:v>0.66857142857142848</c:v>
                </c:pt>
                <c:pt idx="115" formatCode="0.00">
                  <c:v>0.78</c:v>
                </c:pt>
                <c:pt idx="116" formatCode="0.00">
                  <c:v>1.7448000000000001</c:v>
                </c:pt>
                <c:pt idx="117" formatCode="0.00">
                  <c:v>1.2480000000000002</c:v>
                </c:pt>
                <c:pt idx="118" formatCode="0.00">
                  <c:v>2.2128000000000001</c:v>
                </c:pt>
                <c:pt idx="119" formatCode="0.00">
                  <c:v>0.72595656670113751</c:v>
                </c:pt>
                <c:pt idx="120" formatCode="0.00">
                  <c:v>1.6907565667011375</c:v>
                </c:pt>
                <c:pt idx="121" formatCode="0.00">
                  <c:v>0.96794208893485001</c:v>
                </c:pt>
                <c:pt idx="123" formatCode="0.00">
                  <c:v>0.74608695652173918</c:v>
                </c:pt>
                <c:pt idx="125" formatCode="0.00">
                  <c:v>0.97000120000000001</c:v>
                </c:pt>
                <c:pt idx="126" formatCode="0.00">
                  <c:v>1.9348011999999999</c:v>
                </c:pt>
                <c:pt idx="127" formatCode="0.00">
                  <c:v>1.1999999999999999E-6</c:v>
                </c:pt>
                <c:pt idx="129" formatCode="0.00">
                  <c:v>0.65194029850746271</c:v>
                </c:pt>
                <c:pt idx="130" formatCode="0.00">
                  <c:v>1.6167402985074628</c:v>
                </c:pt>
                <c:pt idx="131" formatCode="0.00">
                  <c:v>0.65194029850746271</c:v>
                </c:pt>
                <c:pt idx="132" formatCode="0.00">
                  <c:v>1.6167402985074628</c:v>
                </c:pt>
                <c:pt idx="133" formatCode="0.00">
                  <c:v>0.60387096774193549</c:v>
                </c:pt>
                <c:pt idx="134" formatCode="0.00">
                  <c:v>1.5686709677419355</c:v>
                </c:pt>
                <c:pt idx="135" formatCode="0.00">
                  <c:v>1.6E-7</c:v>
                </c:pt>
                <c:pt idx="136" formatCode="0.00">
                  <c:v>0.96480160000000004</c:v>
                </c:pt>
                <c:pt idx="137" formatCode="0.00">
                  <c:v>0.4</c:v>
                </c:pt>
                <c:pt idx="138" formatCode="0.00">
                  <c:v>1.3648</c:v>
                </c:pt>
                <c:pt idx="139" formatCode="0.00">
                  <c:v>1.177358490566038E-7</c:v>
                </c:pt>
                <c:pt idx="140" formatCode="0.00">
                  <c:v>0.96480011773584917</c:v>
                </c:pt>
                <c:pt idx="141" formatCode="0.00">
                  <c:v>0.58867924528301885</c:v>
                </c:pt>
                <c:pt idx="142" formatCode="0.00">
                  <c:v>1.5534792452830191</c:v>
                </c:pt>
                <c:pt idx="143" formatCode="0.00">
                  <c:v>0.8221621621621622</c:v>
                </c:pt>
                <c:pt idx="144" formatCode="0.00">
                  <c:v>1.7869621621621623</c:v>
                </c:pt>
                <c:pt idx="145" formatCode="0.00">
                  <c:v>0.312</c:v>
                </c:pt>
                <c:pt idx="146" formatCode="0.00">
                  <c:v>1.2767999999999999</c:v>
                </c:pt>
                <c:pt idx="147" formatCode="0.00">
                  <c:v>0.99839999999999995</c:v>
                </c:pt>
                <c:pt idx="148" formatCode="0.00">
                  <c:v>1.9632000000000001</c:v>
                </c:pt>
              </c:numCache>
            </c:numRef>
          </c:xVal>
          <c:yVal>
            <c:numRef>
              <c:f>Data!$R$6:$R$154</c:f>
              <c:numCache>
                <c:formatCode>General</c:formatCode>
                <c:ptCount val="149"/>
                <c:pt idx="16" formatCode="0\.0">
                  <c:v>10.288177434908388</c:v>
                </c:pt>
                <c:pt idx="17" formatCode="0\.0">
                  <c:v>22.120645352101629</c:v>
                </c:pt>
                <c:pt idx="18" formatCode="0\.0">
                  <c:v>10.6542386019694</c:v>
                </c:pt>
                <c:pt idx="19" formatCode="0\.0">
                  <c:v>25.603771857923491</c:v>
                </c:pt>
                <c:pt idx="20" formatCode="0\.0">
                  <c:v>4.617684715825372</c:v>
                </c:pt>
                <c:pt idx="21" formatCode="0\.0">
                  <c:v>12.940369643648328</c:v>
                </c:pt>
                <c:pt idx="22" formatCode="0\.0">
                  <c:v>7.7422981636513963</c:v>
                </c:pt>
                <c:pt idx="23" formatCode="0\.0">
                  <c:v>8.9954196891898821</c:v>
                </c:pt>
                <c:pt idx="27" formatCode="0\.0">
                  <c:v>0</c:v>
                </c:pt>
                <c:pt idx="28" formatCode="0\.0">
                  <c:v>0</c:v>
                </c:pt>
                <c:pt idx="29" formatCode="0\.0">
                  <c:v>11.949048801532021</c:v>
                </c:pt>
                <c:pt idx="30" formatCode="0\.0">
                  <c:v>17.214485153286688</c:v>
                </c:pt>
                <c:pt idx="31" formatCode="0\.0">
                  <c:v>8.4364911596407506</c:v>
                </c:pt>
                <c:pt idx="32" formatCode="0\.0">
                  <c:v>10.298139234586138</c:v>
                </c:pt>
                <c:pt idx="33" formatCode="0\.0">
                  <c:v>15.977403764420155</c:v>
                </c:pt>
                <c:pt idx="34" formatCode="0\.0">
                  <c:v>17.907158145322732</c:v>
                </c:pt>
                <c:pt idx="35" formatCode="0\.0">
                  <c:v>14.444158426552875</c:v>
                </c:pt>
                <c:pt idx="36" formatCode="0\.0">
                  <c:v>13.174763951601602</c:v>
                </c:pt>
                <c:pt idx="37" formatCode="0\.0">
                  <c:v>47.737534310282506</c:v>
                </c:pt>
                <c:pt idx="38" formatCode="0\.0">
                  <c:v>39.341225936820067</c:v>
                </c:pt>
                <c:pt idx="39" formatCode="0\.0">
                  <c:v>13.912717711372931</c:v>
                </c:pt>
                <c:pt idx="40" formatCode="0\.0">
                  <c:v>20.828603822895232</c:v>
                </c:pt>
                <c:pt idx="41" formatCode="0\.0">
                  <c:v>10.840174302627059</c:v>
                </c:pt>
                <c:pt idx="42" formatCode="0\.0">
                  <c:v>11.514420968112496</c:v>
                </c:pt>
                <c:pt idx="43" formatCode="0\.0">
                  <c:v>18.960255707490219</c:v>
                </c:pt>
                <c:pt idx="44" formatCode="0\.0">
                  <c:v>20.3719090090656</c:v>
                </c:pt>
                <c:pt idx="45" formatCode="0\.0">
                  <c:v>9.7129114669921552</c:v>
                </c:pt>
                <c:pt idx="46" formatCode="0\.0">
                  <c:v>7.4075146966339824</c:v>
                </c:pt>
                <c:pt idx="47" formatCode="0\.0">
                  <c:v>40.956839076614258</c:v>
                </c:pt>
                <c:pt idx="48" formatCode="0\.0">
                  <c:v>7.1580992190279851</c:v>
                </c:pt>
                <c:pt idx="49" formatCode="0\.0">
                  <c:v>12.480128059579492</c:v>
                </c:pt>
                <c:pt idx="50" formatCode="0\.0">
                  <c:v>18.296437052899151</c:v>
                </c:pt>
                <c:pt idx="51" formatCode="0\.0">
                  <c:v>11.043351900693169</c:v>
                </c:pt>
                <c:pt idx="52" formatCode="0\.0">
                  <c:v>15.118139452317005</c:v>
                </c:pt>
                <c:pt idx="53" formatCode="0\.0">
                  <c:v>17.528066135079158</c:v>
                </c:pt>
                <c:pt idx="54" formatCode="0\.0">
                  <c:v>21.834142076502733</c:v>
                </c:pt>
                <c:pt idx="55" formatCode="0\.0">
                  <c:v>13.590755659640902</c:v>
                </c:pt>
                <c:pt idx="56" formatCode="0\.0">
                  <c:v>20.336753949416124</c:v>
                </c:pt>
                <c:pt idx="57" formatCode="0\.0">
                  <c:v>13.75983577915374</c:v>
                </c:pt>
                <c:pt idx="58" formatCode="0\.0">
                  <c:v>14.095678520021918</c:v>
                </c:pt>
                <c:pt idx="59" formatCode="0\.0">
                  <c:v>11.886329799795162</c:v>
                </c:pt>
                <c:pt idx="60" formatCode="0\.0">
                  <c:v>15.277039079105199</c:v>
                </c:pt>
                <c:pt idx="61" formatCode="0\.0">
                  <c:v>7.3703673242567369</c:v>
                </c:pt>
                <c:pt idx="62" formatCode="0\.0">
                  <c:v>7.3473010401588832</c:v>
                </c:pt>
                <c:pt idx="67" formatCode="0\.0">
                  <c:v>0</c:v>
                </c:pt>
                <c:pt idx="68" formatCode="0\.0">
                  <c:v>0</c:v>
                </c:pt>
                <c:pt idx="82" formatCode="0\.0">
                  <c:v>9.0386553593145269</c:v>
                </c:pt>
                <c:pt idx="83" formatCode="0\.0">
                  <c:v>8.6515805095051501</c:v>
                </c:pt>
                <c:pt idx="84" formatCode="0\.0">
                  <c:v>14.686225930490489</c:v>
                </c:pt>
                <c:pt idx="85" formatCode="0\.0">
                  <c:v>11.877672978377772</c:v>
                </c:pt>
                <c:pt idx="86" formatCode="0\.0">
                  <c:v>26.471596671328669</c:v>
                </c:pt>
                <c:pt idx="87" formatCode="0\.0">
                  <c:v>20.637583084133688</c:v>
                </c:pt>
                <c:pt idx="88" formatCode="0\.0">
                  <c:v>6.8483979986563277</c:v>
                </c:pt>
                <c:pt idx="89" formatCode="0\.0">
                  <c:v>5.7975258442228297</c:v>
                </c:pt>
                <c:pt idx="90" formatCode="0\.0">
                  <c:v>28.512799354425876</c:v>
                </c:pt>
                <c:pt idx="91" formatCode="0\.0">
                  <c:v>25.870084974764453</c:v>
                </c:pt>
                <c:pt idx="92" formatCode="0\.0">
                  <c:v>10.116421358693986</c:v>
                </c:pt>
                <c:pt idx="93" formatCode="0\.0">
                  <c:v>9.0071393582184047</c:v>
                </c:pt>
                <c:pt idx="94" formatCode="0\.0">
                  <c:v>8.5601397519457425</c:v>
                </c:pt>
                <c:pt idx="95" formatCode="0\.0">
                  <c:v>5.4369426523825775</c:v>
                </c:pt>
                <c:pt idx="99">
                  <c:v>0</c:v>
                </c:pt>
                <c:pt idx="100">
                  <c:v>0</c:v>
                </c:pt>
                <c:pt idx="101" formatCode="0\.0">
                  <c:v>16.333202744521994</c:v>
                </c:pt>
                <c:pt idx="102" formatCode="0\.0">
                  <c:v>11.921699530728255</c:v>
                </c:pt>
                <c:pt idx="103" formatCode="0\.0">
                  <c:v>17.238786540344258</c:v>
                </c:pt>
                <c:pt idx="104" formatCode="0\.0">
                  <c:v>21.434078401544177</c:v>
                </c:pt>
                <c:pt idx="105" formatCode="0\.0">
                  <c:v>17.51767287276418</c:v>
                </c:pt>
                <c:pt idx="106" formatCode="0\.0">
                  <c:v>17.652630450326246</c:v>
                </c:pt>
                <c:pt idx="107" formatCode="0\.0">
                  <c:v>26.201144216892068</c:v>
                </c:pt>
                <c:pt idx="108" formatCode="0\.0">
                  <c:v>10.050812893201901</c:v>
                </c:pt>
                <c:pt idx="109" formatCode="0\.0">
                  <c:v>11.022050950863711</c:v>
                </c:pt>
                <c:pt idx="110" formatCode="0\.0">
                  <c:v>13.716580058632195</c:v>
                </c:pt>
                <c:pt idx="111" formatCode="0\.0">
                  <c:v>10.52521321272576</c:v>
                </c:pt>
                <c:pt idx="112" formatCode="0\.0">
                  <c:v>11.58848434728408</c:v>
                </c:pt>
                <c:pt idx="113" formatCode="0\.0">
                  <c:v>12.195689238584448</c:v>
                </c:pt>
                <c:pt idx="115" formatCode="0\.0">
                  <c:v>6.4604400599216545</c:v>
                </c:pt>
                <c:pt idx="116" formatCode="0\.0">
                  <c:v>12.005540529338708</c:v>
                </c:pt>
                <c:pt idx="117" formatCode="0\.0">
                  <c:v>11.486558687205271</c:v>
                </c:pt>
                <c:pt idx="118" formatCode="0\.0">
                  <c:v>10.307552258861156</c:v>
                </c:pt>
                <c:pt idx="119" formatCode="0\.0">
                  <c:v>11.883522149632483</c:v>
                </c:pt>
                <c:pt idx="120" formatCode="0\.0">
                  <c:v>10.756911109784889</c:v>
                </c:pt>
                <c:pt idx="121" formatCode="0\.0">
                  <c:v>13.442138908005179</c:v>
                </c:pt>
                <c:pt idx="123" formatCode="0\.0">
                  <c:v>9.7472572905800927</c:v>
                </c:pt>
                <c:pt idx="125" formatCode="0\.0">
                  <c:v>7.5563615757107288</c:v>
                </c:pt>
                <c:pt idx="126" formatCode="0\.0">
                  <c:v>8.9564087647779722</c:v>
                </c:pt>
                <c:pt idx="127" formatCode="0\.0">
                  <c:v>5.537171299455431</c:v>
                </c:pt>
                <c:pt idx="129" formatCode="0\.0">
                  <c:v>11.507630010680247</c:v>
                </c:pt>
                <c:pt idx="130" formatCode="0\.0">
                  <c:v>11.107785860551024</c:v>
                </c:pt>
                <c:pt idx="131" formatCode="0\.0">
                  <c:v>10.613717504357179</c:v>
                </c:pt>
                <c:pt idx="132" formatCode="0\.0">
                  <c:v>8.914230786093956</c:v>
                </c:pt>
                <c:pt idx="133" formatCode="0\.0">
                  <c:v>23.989755968402598</c:v>
                </c:pt>
                <c:pt idx="134" formatCode="0\.0">
                  <c:v>17.320365807160194</c:v>
                </c:pt>
                <c:pt idx="135" formatCode="0\.0">
                  <c:v>4.7293746513222974</c:v>
                </c:pt>
                <c:pt idx="136" formatCode="0\.0">
                  <c:v>3.7198517454514923</c:v>
                </c:pt>
                <c:pt idx="137" formatCode="0\.0">
                  <c:v>11.343448155029938</c:v>
                </c:pt>
                <c:pt idx="138" formatCode="0\.0">
                  <c:v>12.87687810958491</c:v>
                </c:pt>
                <c:pt idx="139" formatCode="0\.0">
                  <c:v>20.562164786673296</c:v>
                </c:pt>
                <c:pt idx="140" formatCode="0\.0">
                  <c:v>21.03193218448887</c:v>
                </c:pt>
                <c:pt idx="141" formatCode="0\.0">
                  <c:v>5.2907424248101602</c:v>
                </c:pt>
                <c:pt idx="142" formatCode="0\.0">
                  <c:v>7.7451359183356105</c:v>
                </c:pt>
                <c:pt idx="143" formatCode="0\.0">
                  <c:v>8.8129888502562288</c:v>
                </c:pt>
                <c:pt idx="144" formatCode="0\.0">
                  <c:v>10.860875196673348</c:v>
                </c:pt>
                <c:pt idx="145" formatCode="0\.0">
                  <c:v>4.6004391830149247</c:v>
                </c:pt>
                <c:pt idx="146" formatCode="0\.0">
                  <c:v>6.6139985616333536</c:v>
                </c:pt>
                <c:pt idx="147" formatCode="0\.0">
                  <c:v>14.732548332488767</c:v>
                </c:pt>
                <c:pt idx="148" formatCode="0\.0">
                  <c:v>8.4667245477681838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DEE-7B42-A494-6DA47060D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7547672"/>
        <c:axId val="824752496"/>
      </c:scatterChart>
      <c:valAx>
        <c:axId val="1097547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Total</a:t>
                </a:r>
                <a:r>
                  <a:rPr lang="en-US" sz="1200" baseline="0"/>
                  <a:t> AA intake (g/kg/day)</a:t>
                </a:r>
                <a:endParaRPr lang="en-US" sz="1200"/>
              </a:p>
            </c:rich>
          </c:tx>
          <c:overlay val="0"/>
        </c:title>
        <c:numFmt formatCode="0.0" sourceLinked="0"/>
        <c:majorTickMark val="none"/>
        <c:minorTickMark val="none"/>
        <c:tickLblPos val="low"/>
        <c:txPr>
          <a:bodyPr rot="0" vert="horz"/>
          <a:lstStyle/>
          <a:p>
            <a:pPr>
              <a:defRPr sz="1400" b="0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24752496"/>
        <c:crosses val="autoZero"/>
        <c:crossBetween val="midCat"/>
      </c:valAx>
      <c:valAx>
        <c:axId val="82475249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latin typeface="+mn-lt"/>
                  </a:defRPr>
                </a:pPr>
                <a:r>
                  <a:rPr lang="en-US" sz="1200">
                    <a:latin typeface="+mn-lt"/>
                  </a:rPr>
                  <a:t>Phenylalanine oxidation </a:t>
                </a:r>
                <a:r>
                  <a:rPr lang="en-US" sz="1200" baseline="0">
                    <a:latin typeface="+mn-lt"/>
                  </a:rPr>
                  <a:t>(</a:t>
                </a:r>
                <a:r>
                  <a:rPr lang="en-US" sz="1200" baseline="0">
                    <a:latin typeface="+mn-lt"/>
                    <a:cs typeface="Times New Roman"/>
                  </a:rPr>
                  <a:t>µ</a:t>
                </a:r>
                <a:r>
                  <a:rPr lang="en-US" sz="1200" baseline="0">
                    <a:latin typeface="+mn-lt"/>
                  </a:rPr>
                  <a:t>mol/kg/day)</a:t>
                </a:r>
                <a:endParaRPr lang="en-US" sz="1200">
                  <a:latin typeface="+mn-lt"/>
                </a:endParaRP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9754767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DB2066-340D-485A-8C67-0B6FD4CABD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264CD-897E-4B45-B44D-AC104EE3BC96}" type="datetimeFigureOut">
              <a:rPr lang="en-US" smtClean="0"/>
              <a:pPr/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84213"/>
            <a:ext cx="4556125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30700"/>
            <a:ext cx="5486400" cy="410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59813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23448-5279-4160-9082-19B092100B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337FC8CD-4AFE-4732-B1EA-97A26110F8E4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18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31DB0AF9-E573-4169-8CAC-1433A7D1A2FD}" type="slidenum">
              <a:rPr lang="en-US" altLang="en-US" sz="1200" smtClean="0">
                <a:solidFill>
                  <a:srgbClr val="000000"/>
                </a:solidFill>
              </a:rPr>
              <a:pPr/>
              <a:t>26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56325" name="Header Placeholder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7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46140A3-057F-45EA-A446-41FA3C0FA913}" type="slidenum">
              <a:rPr lang="en-US" altLang="en-US" sz="1200" smtClean="0">
                <a:solidFill>
                  <a:srgbClr val="1F497D"/>
                </a:solidFill>
              </a:rPr>
              <a:pPr/>
              <a:t>30</a:t>
            </a:fld>
            <a:endParaRPr lang="en-US" altLang="en-US" sz="120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70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 we think about the physical recovery</a:t>
            </a:r>
            <a:r>
              <a:rPr lang="en-CA" baseline="0" dirty="0"/>
              <a:t> of our patients… evidence that it is the combination of ….. But what do you as dietitians know about activity/exercise? What do you our rehabilitation partners know about nutrition.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9348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~70 in the whole</a:t>
            </a:r>
            <a:r>
              <a:rPr lang="en-US" baseline="0" dirty="0"/>
              <a:t> RCT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30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~70 in the whole</a:t>
            </a:r>
            <a:r>
              <a:rPr lang="en-US" baseline="0" dirty="0"/>
              <a:t> RCT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30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7D3B0-41C4-4B7D-A962-EC7DFFD880FD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52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finish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9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BB84-E817-4954-8511-33800276EC74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1633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33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7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78B7A98-386B-47C4-930B-A3B61CE05CE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80415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baseline="0" dirty="0"/>
            </a:br>
            <a:r>
              <a:rPr lang="en-US" b="1" i="1" baseline="0" dirty="0"/>
              <a:t>Renee- we flipped this video since it was paying upside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19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Dmn</a:t>
            </a:r>
            <a:r>
              <a:rPr lang="en-US" dirty="0"/>
              <a:t> – swap the order of QOL and MH/</a:t>
            </a:r>
            <a:r>
              <a:rPr lang="en-US" dirty="0" err="1"/>
              <a:t>cognitioin</a:t>
            </a:r>
            <a:r>
              <a:rPr lang="en-US" dirty="0"/>
              <a:t> rows </a:t>
            </a:r>
          </a:p>
          <a:p>
            <a:r>
              <a:rPr lang="en-US" dirty="0"/>
              <a:t>Note to Renee:</a:t>
            </a:r>
            <a:r>
              <a:rPr lang="en-US" baseline="0" dirty="0"/>
              <a:t>  this slide was updated to include COS surveys which are in 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73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2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Need to finish</a:t>
            </a:r>
          </a:p>
        </p:txBody>
      </p:sp>
    </p:spTree>
    <p:extLst>
      <p:ext uri="{BB962C8B-B14F-4D97-AF65-F5344CB8AC3E}">
        <p14:creationId xmlns:p14="http://schemas.microsoft.com/office/powerpoint/2010/main" val="4149735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0808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3448-5279-4160-9082-19B092100BA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20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21B0C22-7CC3-4512-B355-561E3D318301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18088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2FB5198B-8E23-42F6-80C2-E776A8369B2F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191000"/>
            <a:ext cx="50292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</a:rPr>
              <a:t>To date we have used weight/BMI as a descriptor of patient body composition and we have looked at change in weight as a marker of change in nutritional status or to evaluate success/failure of nutritional intervention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</a:rPr>
              <a:t>However, with weight, we cannot discern specific body composition profile or changes in profile; </a:t>
            </a:r>
          </a:p>
          <a:p>
            <a:pPr marL="171450" indent="-171450" eaLnBrk="1" hangingPunct="1">
              <a:buFontTx/>
              <a:buChar char="-"/>
            </a:pPr>
            <a:r>
              <a:rPr lang="en-US" altLang="en-US">
                <a:latin typeface="Arial" panose="020B0604020202020204" pitchFamily="34" charset="0"/>
              </a:rPr>
              <a:t>Use of already existing CT scans can provide this information…</a:t>
            </a:r>
          </a:p>
          <a:p>
            <a:pPr marL="171450" indent="-171450" eaLnBrk="1" hangingPunct="1"/>
            <a:r>
              <a:rPr lang="en-US" altLang="en-US">
                <a:latin typeface="Arial" panose="020B0604020202020204" pitchFamily="34" charset="0"/>
              </a:rPr>
              <a:t>-L3 bony landmark – literature; longitudinal </a:t>
            </a:r>
          </a:p>
        </p:txBody>
      </p:sp>
    </p:spTree>
    <p:extLst>
      <p:ext uri="{BB962C8B-B14F-4D97-AF65-F5344CB8AC3E}">
        <p14:creationId xmlns:p14="http://schemas.microsoft.com/office/powerpoint/2010/main" val="3720932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Multivariate linear regression showed that presence of sarcopenia decreased vent-free days and ICU-free days wehre BMI, fat and serum albumin did not.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6E597C5F-BD77-46E1-A512-AE14EB525F3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98956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66EDB-5B54-B948-828F-B47A250E45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76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MS PGothic" panose="020B0600070205080204" pitchFamily="34" charset="-128"/>
              </a:rPr>
              <a:t>Several metabolic/physiologic problems are related to muscle atrophy or low muscularity. 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5D8ABE-4F4C-45E6-A0F3-4CB9D2807E18}" type="slidenum">
              <a:rPr lang="en-US" altLang="en-US" sz="1200" smtClean="0">
                <a:solidFill>
                  <a:schemeClr val="tx1"/>
                </a:solidFill>
                <a:ea typeface="MS PGothic" panose="020B0600070205080204" pitchFamily="34" charset="-128"/>
              </a:rPr>
              <a:pPr eaLnBrk="1" hangingPunct="1"/>
              <a:t>14</a:t>
            </a:fld>
            <a:endParaRPr lang="en-US" altLang="en-US" sz="12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0195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</a:t>
            </a:r>
            <a:r>
              <a:rPr lang="en-US" baseline="0" dirty="0" err="1"/>
              <a:t>jen</a:t>
            </a:r>
            <a:r>
              <a:rPr lang="en-US" baseline="0" dirty="0"/>
              <a:t>, please update enrollment as of wed.</a:t>
            </a:r>
            <a:endParaRPr lang="en-CA" baseline="0" dirty="0"/>
          </a:p>
          <a:p>
            <a:endParaRPr lang="en-CA" baseline="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7929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459FAC5-98FC-4B34-94D8-FDAD6B34FD01}" type="slidenum">
              <a:rPr lang="en-US" altLang="en-US" sz="1200" smtClean="0">
                <a:solidFill>
                  <a:srgbClr val="000000"/>
                </a:solidFill>
              </a:rPr>
              <a:pPr/>
              <a:t>25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54277" name="Header Placeholder 4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0AF56-B3D4-4A35-BD39-028684EF56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11BF1-F7B9-413F-8E9C-616AF7C9B9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9B274-42F9-4AB4-9450-0BC9EC222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9A5B55-0C3D-4381-BB80-887BDBDAB7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71579681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50031" y="1437680"/>
            <a:ext cx="8643938" cy="227707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50031" y="3705820"/>
            <a:ext cx="8643938" cy="91082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160729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321457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482186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642915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192880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4857750"/>
            <a:ext cx="7358063" cy="901898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160729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321457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482186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642915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5434619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50031" y="2286000"/>
            <a:ext cx="8643938" cy="227707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0948865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250031" y="714375"/>
            <a:ext cx="4143375" cy="2732484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250031" y="3437930"/>
            <a:ext cx="4143375" cy="273248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160729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321457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482186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642915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33385286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  <p:pic>
        <p:nvPicPr>
          <p:cNvPr id="4" name="Effort_Logo.png"/>
          <p:cNvPicPr/>
          <p:nvPr userDrawn="1"/>
        </p:nvPicPr>
        <p:blipFill>
          <a:blip r:embed="rId2"/>
          <a:srcRect r="30802" b="51271"/>
          <a:stretch>
            <a:fillRect/>
          </a:stretch>
        </p:blipFill>
        <p:spPr>
          <a:xfrm>
            <a:off x="7509025" y="136786"/>
            <a:ext cx="2046277" cy="10604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292735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535781" y="535781"/>
            <a:ext cx="8063508" cy="577750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855067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2B0E5-CD7C-4EA7-9BBF-2B78D05CBD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2747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0574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02796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43452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fld id="{9109C828-C35B-4DCC-BABC-FD7F239932E1}" type="datetime1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6570010-5D5D-421C-9228-533A9BBF9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66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8966E-BE6C-40B3-B0EF-957A69CF9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77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893DF74-992F-4523-BDF5-E509F04EC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952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250032" y="1437680"/>
            <a:ext cx="8643937" cy="227707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250032" y="3705820"/>
            <a:ext cx="8643937" cy="91082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1301161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250032" y="714375"/>
            <a:ext cx="4143375" cy="2732484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250032" y="3437930"/>
            <a:ext cx="4143375" cy="273248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1150032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676850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44ED0-62E8-408F-BFF7-FB08D19FCC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250032" y="1900050"/>
            <a:ext cx="4143375" cy="4468790"/>
          </a:xfrm>
          <a:prstGeom prst="rect">
            <a:avLst/>
          </a:prstGeom>
        </p:spPr>
        <p:txBody>
          <a:bodyPr/>
          <a:lstStyle>
            <a:lvl1pPr marL="303599" indent="-303599">
              <a:lnSpc>
                <a:spcPct val="100000"/>
              </a:lnSpc>
              <a:spcBef>
                <a:spcPts val="2672"/>
              </a:spcBef>
              <a:defRPr sz="2672"/>
            </a:lvl1pPr>
            <a:lvl2pPr marL="607199" indent="-303599">
              <a:lnSpc>
                <a:spcPct val="100000"/>
              </a:lnSpc>
              <a:spcBef>
                <a:spcPts val="2672"/>
              </a:spcBef>
              <a:defRPr sz="2672"/>
            </a:lvl2pPr>
            <a:lvl3pPr marL="910798" indent="-303599">
              <a:lnSpc>
                <a:spcPct val="100000"/>
              </a:lnSpc>
              <a:spcBef>
                <a:spcPts val="2672"/>
              </a:spcBef>
              <a:defRPr sz="2672"/>
            </a:lvl3pPr>
            <a:lvl4pPr marL="1214397" indent="-303599">
              <a:lnSpc>
                <a:spcPct val="100000"/>
              </a:lnSpc>
              <a:spcBef>
                <a:spcPts val="2672"/>
              </a:spcBef>
              <a:defRPr sz="2672"/>
            </a:lvl4pPr>
            <a:lvl5pPr marL="1517997" indent="-303599">
              <a:lnSpc>
                <a:spcPct val="100000"/>
              </a:lnSpc>
              <a:spcBef>
                <a:spcPts val="2672"/>
              </a:spcBef>
              <a:defRPr sz="2672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2830967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2978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18340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76106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53837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9051"/>
            <a:ext cx="2895600" cy="32861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72A5A3-6EC7-44DB-AE66-0E8CE493FF53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9051"/>
            <a:ext cx="4114800" cy="328613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9F5F893-F1D6-490A-8DC2-AC066C6724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467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72" indent="0">
              <a:buNone/>
              <a:defRPr sz="1350"/>
            </a:lvl2pPr>
            <a:lvl3pPr marL="685745" indent="0">
              <a:buNone/>
              <a:defRPr sz="1200"/>
            </a:lvl3pPr>
            <a:lvl4pPr marL="1028617" indent="0">
              <a:buNone/>
              <a:defRPr sz="1050"/>
            </a:lvl4pPr>
            <a:lvl5pPr marL="1371489" indent="0">
              <a:buNone/>
              <a:defRPr sz="1050"/>
            </a:lvl5pPr>
            <a:lvl6pPr marL="1714361" indent="0">
              <a:buNone/>
              <a:defRPr sz="1050"/>
            </a:lvl6pPr>
            <a:lvl7pPr marL="2057234" indent="0">
              <a:buNone/>
              <a:defRPr sz="1050"/>
            </a:lvl7pPr>
            <a:lvl8pPr marL="2400106" indent="0">
              <a:buNone/>
              <a:defRPr sz="1050"/>
            </a:lvl8pPr>
            <a:lvl9pPr marL="2742978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43076"/>
            <a:ext cx="2133600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5CB6F6E-EFBB-4B19-903D-44C1429DCAC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7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79C93-BDDD-48E9-B950-72A15FFE7C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783B1-3750-420A-B0ED-ABE77CE9D2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4DA9D-887E-4D36-9975-EB0B80EC6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AE9F1-7280-4193-9A8F-EF749E0F9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9736-791D-4704-9B44-731013D358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A8932-2A61-46C3-A577-D01539810B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760919-A6E1-4927-8B99-BAA034C834F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A99D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>
            <a:lumMod val="50000"/>
          </a:schemeClr>
        </a:buClr>
        <a:buSzPct val="150000"/>
        <a:buChar char="•"/>
        <a:defRPr sz="3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>
            <a:lumMod val="50000"/>
          </a:schemeClr>
        </a:buClr>
        <a:buChar char="–"/>
        <a:defRPr sz="2800">
          <a:solidFill>
            <a:schemeClr val="bg2">
              <a:lumMod val="50000"/>
            </a:schemeClr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>
            <a:lumMod val="50000"/>
          </a:schemeClr>
        </a:buClr>
        <a:buChar char="•"/>
        <a:defRPr sz="2400">
          <a:solidFill>
            <a:schemeClr val="bg2">
              <a:lumMod val="50000"/>
            </a:schemeClr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>
            <a:lumMod val="50000"/>
          </a:schemeClr>
        </a:buClr>
        <a:buChar char="–"/>
        <a:defRPr sz="2000">
          <a:solidFill>
            <a:schemeClr val="bg2">
              <a:lumMod val="50000"/>
            </a:schemeClr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>
            <a:lumMod val="50000"/>
          </a:schemeClr>
        </a:buClr>
        <a:buChar char="»"/>
        <a:defRPr sz="2000">
          <a:solidFill>
            <a:schemeClr val="bg2">
              <a:lumMod val="50000"/>
            </a:schemeClr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50031" y="178594"/>
            <a:ext cx="8643938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50031" y="1919883"/>
            <a:ext cx="8643938" cy="4429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8740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ransition spd="med"/>
  <p:txStyles>
    <p:titleStyle>
      <a:lvl1pPr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160729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321457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482186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642915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803643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964372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125101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285829" algn="ctr" defTabSz="410751">
        <a:defRPr sz="5062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366104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732208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098313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1464417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1830521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2196625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2562729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2928833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3294938" indent="-366104" defTabSz="410751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50032" y="171635"/>
            <a:ext cx="8643937" cy="1728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062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50032" y="1900050"/>
            <a:ext cx="8643937" cy="4468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535353"/>
                </a:solid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858001" y="6447374"/>
            <a:ext cx="2133600" cy="222236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844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48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transition spd="med"/>
  <p:txStyles>
    <p:titleStyle>
      <a:lvl1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1pPr>
      <a:lvl2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2pPr>
      <a:lvl3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3pPr>
      <a:lvl4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4pPr>
      <a:lvl5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5pPr>
      <a:lvl6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6pPr>
      <a:lvl7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7pPr>
      <a:lvl8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8pPr>
      <a:lvl9pPr algn="ctr" defTabSz="410752">
        <a:defRPr sz="5062" cap="all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66105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1pPr>
      <a:lvl2pPr marL="732210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2pPr>
      <a:lvl3pPr marL="1098315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3pPr>
      <a:lvl4pPr marL="1464421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4pPr>
      <a:lvl5pPr marL="1830526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5pPr>
      <a:lvl6pPr marL="2196631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6pPr>
      <a:lvl7pPr marL="2562736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7pPr>
      <a:lvl8pPr marL="2928841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8pPr>
      <a:lvl9pPr marL="3294946" indent="-366105" defTabSz="410752">
        <a:lnSpc>
          <a:spcPct val="120000"/>
        </a:lnSpc>
        <a:spcBef>
          <a:spcPts val="3234"/>
        </a:spcBef>
        <a:buSzPct val="82000"/>
        <a:buChar char="•"/>
        <a:defRPr sz="3234">
          <a:solidFill>
            <a:srgbClr val="535353"/>
          </a:solid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algn="r" defTabSz="410752">
        <a:defRPr sz="844"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package" Target="../embeddings/Microsoft_Word_Document.docx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143000"/>
            <a:ext cx="8763000" cy="2819400"/>
          </a:xfrm>
        </p:spPr>
        <p:txBody>
          <a:bodyPr/>
          <a:lstStyle/>
          <a:p>
            <a:r>
              <a:rPr lang="en-US" dirty="0"/>
              <a:t>Strategies to Enhance the Physical Recovery of </a:t>
            </a:r>
            <a:br>
              <a:rPr lang="en-US" dirty="0"/>
            </a:br>
            <a:r>
              <a:rPr lang="en-US" dirty="0"/>
              <a:t>ICU Survivors</a:t>
            </a: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685800" y="42672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Shape 40"/>
          <p:cNvSpPr/>
          <p:nvPr/>
        </p:nvSpPr>
        <p:spPr>
          <a:xfrm>
            <a:off x="1600200" y="4343400"/>
            <a:ext cx="7098635" cy="2106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lvl="0" algn="ctr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3200" b="1" dirty="0">
                <a:latin typeface="Avenir Book"/>
                <a:ea typeface="Avenir Book"/>
                <a:cs typeface="Avenir Book"/>
                <a:sym typeface="Avenir Book"/>
              </a:rPr>
              <a:t>Daren K. Heyland</a:t>
            </a:r>
            <a:endParaRPr sz="2400" dirty="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667" dirty="0">
                <a:latin typeface="Avenir Book"/>
                <a:ea typeface="Avenir Book"/>
                <a:cs typeface="Avenir Book"/>
                <a:sym typeface="Avenir Book"/>
              </a:rPr>
              <a:t>Professor of Medicine</a:t>
            </a:r>
            <a:endParaRPr sz="2400" dirty="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667" dirty="0">
                <a:latin typeface="Avenir Book"/>
                <a:ea typeface="Avenir Book"/>
                <a:cs typeface="Avenir Book"/>
                <a:sym typeface="Avenir Book"/>
              </a:rPr>
              <a:t>Queens University, Kingston General Hospital</a:t>
            </a:r>
            <a:endParaRPr sz="2400" dirty="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667" dirty="0">
                <a:latin typeface="Avenir Book"/>
                <a:ea typeface="Avenir Book"/>
                <a:cs typeface="Avenir Book"/>
                <a:sym typeface="Avenir Book"/>
              </a:rPr>
              <a:t>Kingston, ON Canada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891779"/>
            <a:ext cx="8757946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>
                <a:latin typeface="Arial Regular"/>
                <a:cs typeface="Calibri"/>
              </a:rPr>
              <a:t>Skeletal Muscle is Related to Mortality in Critical Illness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8939" y="2057401"/>
            <a:ext cx="3682661" cy="3394472"/>
          </a:xfrm>
        </p:spPr>
        <p:txBody>
          <a:bodyPr/>
          <a:lstStyle/>
          <a:p>
            <a:r>
              <a:rPr lang="en-US" altLang="en-US" sz="2400" dirty="0">
                <a:latin typeface="Arial Regular"/>
                <a:cs typeface="Calibri" panose="020F0502020204030204" pitchFamily="34" charset="0"/>
              </a:rPr>
              <a:t>149 80+ trauma patients</a:t>
            </a:r>
          </a:p>
          <a:p>
            <a:r>
              <a:rPr lang="en-US" altLang="en-US" sz="2400" dirty="0">
                <a:latin typeface="Arial Regular"/>
                <a:cs typeface="Calibri" panose="020F0502020204030204" pitchFamily="34" charset="0"/>
              </a:rPr>
              <a:t>Prevalence of sarcopenia- 71% at baseline</a:t>
            </a:r>
          </a:p>
          <a:p>
            <a:r>
              <a:rPr lang="en-US" altLang="en-US" sz="2400" dirty="0">
                <a:latin typeface="Arial Regular"/>
                <a:cs typeface="Calibri" panose="020F0502020204030204" pitchFamily="34" charset="0"/>
              </a:rPr>
              <a:t>Presence of </a:t>
            </a:r>
            <a:r>
              <a:rPr lang="en-US" altLang="en-US" sz="2400" dirty="0">
                <a:latin typeface="Arial Regular"/>
                <a:cs typeface="Calibri" panose="020F0502020204030204" pitchFamily="34" charset="0"/>
                <a:sym typeface="Wingdings" panose="05000000000000000000" pitchFamily="2" charset="2"/>
              </a:rPr>
              <a:t>sarcopenia associated with decreased ventilator-free days (</a:t>
            </a:r>
            <a:r>
              <a:rPr lang="en-US" altLang="en-US" sz="2400" i="1" dirty="0">
                <a:latin typeface="Arial Regular"/>
                <a:cs typeface="Calibri" panose="020F0502020204030204" pitchFamily="34" charset="0"/>
                <a:sym typeface="Wingdings" panose="05000000000000000000" pitchFamily="2" charset="2"/>
              </a:rPr>
              <a:t>P</a:t>
            </a:r>
            <a:r>
              <a:rPr lang="en-US" altLang="en-US" sz="2400" dirty="0">
                <a:latin typeface="Arial Regular"/>
                <a:cs typeface="Calibri" panose="020F0502020204030204" pitchFamily="34" charset="0"/>
                <a:sym typeface="Wingdings" panose="05000000000000000000" pitchFamily="2" charset="2"/>
              </a:rPr>
              <a:t>=0.004) and ICU-free days (0.002)</a:t>
            </a:r>
          </a:p>
          <a:p>
            <a:endParaRPr lang="en-US" altLang="en-US" sz="2800" dirty="0">
              <a:latin typeface="Arial Regular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375758"/>
              </p:ext>
            </p:extLst>
          </p:nvPr>
        </p:nvGraphicFramePr>
        <p:xfrm>
          <a:off x="1143000" y="2286001"/>
          <a:ext cx="3834943" cy="2971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914650" y="2971800"/>
            <a:ext cx="142875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58" name="TextBox 7"/>
          <p:cNvSpPr txBox="1">
            <a:spLocks noChangeArrowheads="1"/>
          </p:cNvSpPr>
          <p:nvPr/>
        </p:nvSpPr>
        <p:spPr bwMode="auto">
          <a:xfrm>
            <a:off x="3245646" y="2969420"/>
            <a:ext cx="69121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" i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en-US" sz="1050" dirty="0">
                <a:solidFill>
                  <a:schemeClr val="bg1"/>
                </a:solidFill>
                <a:latin typeface="Arial" panose="020B0604020202020204" pitchFamily="34" charset="0"/>
              </a:rPr>
              <a:t>=0.018</a:t>
            </a:r>
          </a:p>
        </p:txBody>
      </p:sp>
      <p:sp>
        <p:nvSpPr>
          <p:cNvPr id="49159" name="TextBox 3"/>
          <p:cNvSpPr txBox="1">
            <a:spLocks noChangeArrowheads="1"/>
          </p:cNvSpPr>
          <p:nvPr/>
        </p:nvSpPr>
        <p:spPr bwMode="auto">
          <a:xfrm>
            <a:off x="609600" y="6248400"/>
            <a:ext cx="283122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Moisey LL et al. </a:t>
            </a:r>
            <a:r>
              <a:rPr lang="en-US" altLang="en-US" sz="105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en-US" altLang="en-US" sz="105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</a:t>
            </a:r>
            <a:r>
              <a:rPr lang="en-US" altLang="en-US" sz="10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2013;17(5):R206.</a:t>
            </a:r>
          </a:p>
        </p:txBody>
      </p:sp>
    </p:spTree>
    <p:extLst>
      <p:ext uri="{BB962C8B-B14F-4D97-AF65-F5344CB8AC3E}">
        <p14:creationId xmlns:p14="http://schemas.microsoft.com/office/powerpoint/2010/main" val="397884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Ultrasonography for Muscle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745" y="2415025"/>
            <a:ext cx="6172200" cy="3056335"/>
          </a:xfrm>
        </p:spPr>
        <p:txBody>
          <a:bodyPr/>
          <a:lstStyle/>
          <a:p>
            <a:r>
              <a:rPr lang="en-US" sz="2100" dirty="0"/>
              <a:t>Need for a non-invasive, easily accessible, bedside tool to measure muscle quantity</a:t>
            </a:r>
          </a:p>
          <a:p>
            <a:endParaRPr lang="en-US" sz="2100" dirty="0"/>
          </a:p>
          <a:p>
            <a:r>
              <a:rPr lang="en-US" sz="2100" dirty="0"/>
              <a:t>Ultrasonography emerging as a potentially accurate tool for muscle quantification</a:t>
            </a:r>
          </a:p>
          <a:p>
            <a:endParaRPr lang="en-US" sz="2100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945" r="30665"/>
          <a:stretch/>
        </p:blipFill>
        <p:spPr>
          <a:xfrm>
            <a:off x="6542313" y="1916160"/>
            <a:ext cx="2460172" cy="334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98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58" y="957445"/>
            <a:ext cx="7216928" cy="722516"/>
          </a:xfrm>
        </p:spPr>
        <p:txBody>
          <a:bodyPr/>
          <a:lstStyle/>
          <a:p>
            <a:r>
              <a:rPr lang="en-US" sz="2400" dirty="0"/>
              <a:t>Ultrasonography for Muscle Assessment </a:t>
            </a:r>
            <a:r>
              <a:rPr lang="mr-IN" sz="2400" dirty="0"/>
              <a:t>–</a:t>
            </a:r>
            <a:r>
              <a:rPr lang="en-US" sz="2400" dirty="0"/>
              <a:t> Methodological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578" y="1917482"/>
            <a:ext cx="4271873" cy="3845915"/>
          </a:xfrm>
        </p:spPr>
        <p:txBody>
          <a:bodyPr>
            <a:normAutofit/>
          </a:bodyPr>
          <a:lstStyle/>
          <a:p>
            <a:r>
              <a:rPr lang="en-US" sz="2100" dirty="0"/>
              <a:t>Several different approaches developed for muscle thickness</a:t>
            </a:r>
          </a:p>
          <a:p>
            <a:pPr lvl="1"/>
            <a:r>
              <a:rPr lang="en-US" sz="2200" dirty="0"/>
              <a:t>1-site vs 3-site vs 4-site vs 5-site vs 9-site</a:t>
            </a:r>
          </a:p>
          <a:p>
            <a:pPr lvl="1"/>
            <a:r>
              <a:rPr lang="en-US" sz="2200" dirty="0"/>
              <a:t>4-site most common</a:t>
            </a:r>
          </a:p>
          <a:p>
            <a:r>
              <a:rPr lang="en-US" sz="2100" dirty="0"/>
              <a:t>Excellent reliability</a:t>
            </a:r>
            <a:r>
              <a:rPr lang="en-US" sz="2100" baseline="30000" dirty="0"/>
              <a:t>1,2,3</a:t>
            </a:r>
          </a:p>
          <a:p>
            <a:r>
              <a:rPr lang="en-US" sz="2100" dirty="0"/>
              <a:t>Few tested against reference methods</a:t>
            </a:r>
          </a:p>
          <a:p>
            <a:r>
              <a:rPr lang="en-US" sz="2100" dirty="0"/>
              <a:t>Fewer validated in the ICU to referent standards </a:t>
            </a:r>
            <a:r>
              <a:rPr lang="en-US" sz="2100" baseline="30000" dirty="0"/>
              <a:t>2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t="13014" r="14646"/>
          <a:stretch/>
        </p:blipFill>
        <p:spPr>
          <a:xfrm>
            <a:off x="4343400" y="1917482"/>
            <a:ext cx="4505059" cy="2670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7633" y="4904825"/>
            <a:ext cx="2493311" cy="7155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1. </a:t>
            </a:r>
            <a:r>
              <a:rPr lang="en-US" sz="1350" dirty="0" err="1"/>
              <a:t>Tillquist</a:t>
            </a:r>
            <a:r>
              <a:rPr lang="en-US" sz="1350" dirty="0"/>
              <a:t> et al JPEN 2013</a:t>
            </a:r>
          </a:p>
          <a:p>
            <a:r>
              <a:rPr lang="en-US" sz="1350" dirty="0"/>
              <a:t>2. Paris et al JPEN 2016</a:t>
            </a:r>
          </a:p>
          <a:p>
            <a:r>
              <a:rPr lang="en-US" sz="1350" dirty="0"/>
              <a:t>3. </a:t>
            </a:r>
            <a:r>
              <a:rPr lang="en-US" sz="1350" dirty="0" err="1"/>
              <a:t>Sarwal</a:t>
            </a:r>
            <a:r>
              <a:rPr lang="en-US" sz="1350" dirty="0"/>
              <a:t> J Ultrasound Med 2015</a:t>
            </a:r>
          </a:p>
        </p:txBody>
      </p:sp>
    </p:spTree>
    <p:extLst>
      <p:ext uri="{BB962C8B-B14F-4D97-AF65-F5344CB8AC3E}">
        <p14:creationId xmlns:p14="http://schemas.microsoft.com/office/powerpoint/2010/main" val="305822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971550"/>
            <a:ext cx="46863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5029200" y="5657852"/>
            <a:ext cx="2857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JAMA Published online Oct 9, 2013</a:t>
            </a:r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743201"/>
            <a:ext cx="2743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743201"/>
            <a:ext cx="2686050" cy="264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C5F3A962-24E6-F44D-A187-3774778F6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743" y="2660778"/>
            <a:ext cx="2663877" cy="134290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nl-NL" altLang="en-US" sz="2100" b="1" dirty="0">
                <a:solidFill>
                  <a:schemeClr val="bg1"/>
                </a:solidFill>
              </a:rPr>
              <a:t>Loss of skeletal muscle protein = loss of function</a:t>
            </a:r>
          </a:p>
        </p:txBody>
      </p:sp>
    </p:spTree>
    <p:extLst>
      <p:ext uri="{BB962C8B-B14F-4D97-AF65-F5344CB8AC3E}">
        <p14:creationId xmlns:p14="http://schemas.microsoft.com/office/powerpoint/2010/main" val="37263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28750" y="800100"/>
            <a:ext cx="6229350" cy="800100"/>
          </a:xfrm>
        </p:spPr>
        <p:txBody>
          <a:bodyPr/>
          <a:lstStyle/>
          <a:p>
            <a:pPr eaLnBrk="1" hangingPunct="1"/>
            <a:r>
              <a:rPr lang="en-CA" altLang="en-US" sz="2400">
                <a:latin typeface="Britannic Bold" panose="020B0903060703020204" pitchFamily="34" charset="0"/>
                <a:cs typeface="Calibri" panose="020F0502020204030204" pitchFamily="34" charset="0"/>
              </a:rPr>
              <a:t>Low muscularity or Muscle Atrophy in the critically ill can lead to…</a:t>
            </a:r>
          </a:p>
        </p:txBody>
      </p:sp>
      <p:grpSp>
        <p:nvGrpSpPr>
          <p:cNvPr id="72707" name="Group 1"/>
          <p:cNvGrpSpPr>
            <a:grpSpLocks/>
          </p:cNvGrpSpPr>
          <p:nvPr/>
        </p:nvGrpSpPr>
        <p:grpSpPr bwMode="auto">
          <a:xfrm>
            <a:off x="2400300" y="1600200"/>
            <a:ext cx="4743450" cy="4324350"/>
            <a:chOff x="1675846" y="882138"/>
            <a:chExt cx="6325154" cy="5766400"/>
          </a:xfrm>
        </p:grpSpPr>
        <p:sp>
          <p:nvSpPr>
            <p:cNvPr id="3" name="Freeform 2"/>
            <p:cNvSpPr/>
            <p:nvPr/>
          </p:nvSpPr>
          <p:spPr>
            <a:xfrm rot="3711227">
              <a:off x="2989609" y="5006099"/>
              <a:ext cx="1011342" cy="4445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1555"/>
                  </a:moveTo>
                  <a:lnTo>
                    <a:pt x="1011226" y="21555"/>
                  </a:lnTo>
                </a:path>
              </a:pathLst>
            </a:custGeom>
            <a:noFill/>
            <a:ln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Freeform 3"/>
            <p:cNvSpPr/>
            <p:nvPr/>
          </p:nvSpPr>
          <p:spPr>
            <a:xfrm rot="1312605">
              <a:off x="3565136" y="4268628"/>
              <a:ext cx="739840" cy="4286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1555"/>
                  </a:moveTo>
                  <a:lnTo>
                    <a:pt x="739983" y="21555"/>
                  </a:lnTo>
                </a:path>
              </a:pathLst>
            </a:custGeom>
            <a:noFill/>
            <a:ln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 rot="20378047">
              <a:off x="3563549" y="3425578"/>
              <a:ext cx="862088" cy="428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1555"/>
                  </a:moveTo>
                  <a:lnTo>
                    <a:pt x="860749" y="21555"/>
                  </a:lnTo>
                </a:path>
              </a:pathLst>
            </a:custGeom>
            <a:noFill/>
            <a:ln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 rot="18167221">
              <a:off x="3134879" y="2755584"/>
              <a:ext cx="874804" cy="4286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1555"/>
                  </a:moveTo>
                  <a:lnTo>
                    <a:pt x="876117" y="21555"/>
                  </a:lnTo>
                </a:path>
              </a:pathLst>
            </a:custGeom>
            <a:noFill/>
            <a:ln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Oval 7"/>
            <p:cNvSpPr/>
            <p:nvPr/>
          </p:nvSpPr>
          <p:spPr>
            <a:xfrm>
              <a:off x="1675846" y="2715892"/>
              <a:ext cx="2392573" cy="2295764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3311114" y="882138"/>
              <a:ext cx="1916281" cy="1625769"/>
            </a:xfrm>
            <a:custGeom>
              <a:avLst/>
              <a:gdLst>
                <a:gd name="connsiteX0" fmla="*/ 0 w 1915404"/>
                <a:gd name="connsiteY0" fmla="*/ 813227 h 1626454"/>
                <a:gd name="connsiteX1" fmla="*/ 957702 w 1915404"/>
                <a:gd name="connsiteY1" fmla="*/ 0 h 1626454"/>
                <a:gd name="connsiteX2" fmla="*/ 1915404 w 1915404"/>
                <a:gd name="connsiteY2" fmla="*/ 813227 h 1626454"/>
                <a:gd name="connsiteX3" fmla="*/ 957702 w 1915404"/>
                <a:gd name="connsiteY3" fmla="*/ 1626454 h 1626454"/>
                <a:gd name="connsiteX4" fmla="*/ 0 w 1915404"/>
                <a:gd name="connsiteY4" fmla="*/ 813227 h 162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5404" h="1626454">
                  <a:moveTo>
                    <a:pt x="0" y="813227"/>
                  </a:moveTo>
                  <a:cubicBezTo>
                    <a:pt x="0" y="364094"/>
                    <a:pt x="428778" y="0"/>
                    <a:pt x="957702" y="0"/>
                  </a:cubicBezTo>
                  <a:cubicBezTo>
                    <a:pt x="1486626" y="0"/>
                    <a:pt x="1915404" y="364094"/>
                    <a:pt x="1915404" y="813227"/>
                  </a:cubicBezTo>
                  <a:cubicBezTo>
                    <a:pt x="1915404" y="1262360"/>
                    <a:pt x="1486626" y="1626454"/>
                    <a:pt x="957702" y="1626454"/>
                  </a:cubicBezTo>
                  <a:cubicBezTo>
                    <a:pt x="428778" y="1626454"/>
                    <a:pt x="0" y="1262360"/>
                    <a:pt x="0" y="813227"/>
                  </a:cubicBezTo>
                  <a:close/>
                </a:path>
              </a:pathLst>
            </a:custGeom>
            <a:solidFill>
              <a:srgbClr val="2072A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17522" tIns="185786" rIns="217522" bIns="185786" spcCol="1270" anchor="ctr"/>
            <a:lstStyle/>
            <a:p>
              <a:pPr algn="ctr" defTabSz="50006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125" b="1" dirty="0"/>
                <a:t>Physical Dysfunction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5227395" y="882138"/>
              <a:ext cx="2773605" cy="1625769"/>
            </a:xfrm>
            <a:custGeom>
              <a:avLst/>
              <a:gdLst>
                <a:gd name="connsiteX0" fmla="*/ 0 w 2873106"/>
                <a:gd name="connsiteY0" fmla="*/ 0 h 1626454"/>
                <a:gd name="connsiteX1" fmla="*/ 2873106 w 2873106"/>
                <a:gd name="connsiteY1" fmla="*/ 0 h 1626454"/>
                <a:gd name="connsiteX2" fmla="*/ 2873106 w 2873106"/>
                <a:gd name="connsiteY2" fmla="*/ 1626454 h 1626454"/>
                <a:gd name="connsiteX3" fmla="*/ 0 w 2873106"/>
                <a:gd name="connsiteY3" fmla="*/ 1626454 h 1626454"/>
                <a:gd name="connsiteX4" fmla="*/ 0 w 2873106"/>
                <a:gd name="connsiteY4" fmla="*/ 0 h 162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3106" h="1626454">
                  <a:moveTo>
                    <a:pt x="0" y="0"/>
                  </a:moveTo>
                  <a:lnTo>
                    <a:pt x="2873106" y="0"/>
                  </a:lnTo>
                  <a:lnTo>
                    <a:pt x="2873106" y="1626454"/>
                  </a:lnTo>
                  <a:lnTo>
                    <a:pt x="0" y="16264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Risk of falls / Potential fractures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Impaired ability to perform ADL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Functional disabilities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311385" y="2301511"/>
              <a:ext cx="1398593" cy="1536860"/>
            </a:xfrm>
            <a:custGeom>
              <a:avLst/>
              <a:gdLst>
                <a:gd name="connsiteX0" fmla="*/ 0 w 1282968"/>
                <a:gd name="connsiteY0" fmla="*/ 768387 h 1536773"/>
                <a:gd name="connsiteX1" fmla="*/ 641484 w 1282968"/>
                <a:gd name="connsiteY1" fmla="*/ 0 h 1536773"/>
                <a:gd name="connsiteX2" fmla="*/ 1282968 w 1282968"/>
                <a:gd name="connsiteY2" fmla="*/ 768387 h 1536773"/>
                <a:gd name="connsiteX3" fmla="*/ 641484 w 1282968"/>
                <a:gd name="connsiteY3" fmla="*/ 1536774 h 1536773"/>
                <a:gd name="connsiteX4" fmla="*/ 0 w 1282968"/>
                <a:gd name="connsiteY4" fmla="*/ 768387 h 153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968" h="1536773">
                  <a:moveTo>
                    <a:pt x="0" y="768387"/>
                  </a:moveTo>
                  <a:cubicBezTo>
                    <a:pt x="0" y="344019"/>
                    <a:pt x="287202" y="0"/>
                    <a:pt x="641484" y="0"/>
                  </a:cubicBezTo>
                  <a:cubicBezTo>
                    <a:pt x="995766" y="0"/>
                    <a:pt x="1282968" y="344019"/>
                    <a:pt x="1282968" y="768387"/>
                  </a:cubicBezTo>
                  <a:cubicBezTo>
                    <a:pt x="1282968" y="1192755"/>
                    <a:pt x="995766" y="1536774"/>
                    <a:pt x="641484" y="1536774"/>
                  </a:cubicBezTo>
                  <a:cubicBezTo>
                    <a:pt x="287202" y="1536774"/>
                    <a:pt x="0" y="1192755"/>
                    <a:pt x="0" y="768387"/>
                  </a:cubicBezTo>
                  <a:close/>
                </a:path>
              </a:pathLst>
            </a:custGeom>
            <a:solidFill>
              <a:srgbClr val="2072A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8535" tIns="176411" rIns="148535" bIns="176411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200" b="1" dirty="0"/>
                <a:t>Metabolic Disorders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711624" y="2301511"/>
              <a:ext cx="1924219" cy="1536860"/>
            </a:xfrm>
            <a:custGeom>
              <a:avLst/>
              <a:gdLst>
                <a:gd name="connsiteX0" fmla="*/ 0 w 1924452"/>
                <a:gd name="connsiteY0" fmla="*/ 0 h 1536773"/>
                <a:gd name="connsiteX1" fmla="*/ 1924452 w 1924452"/>
                <a:gd name="connsiteY1" fmla="*/ 0 h 1536773"/>
                <a:gd name="connsiteX2" fmla="*/ 1924452 w 1924452"/>
                <a:gd name="connsiteY2" fmla="*/ 1536773 h 1536773"/>
                <a:gd name="connsiteX3" fmla="*/ 0 w 1924452"/>
                <a:gd name="connsiteY3" fmla="*/ 1536773 h 1536773"/>
                <a:gd name="connsiteX4" fmla="*/ 0 w 1924452"/>
                <a:gd name="connsiteY4" fmla="*/ 0 h 153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452" h="1536773">
                  <a:moveTo>
                    <a:pt x="0" y="0"/>
                  </a:moveTo>
                  <a:lnTo>
                    <a:pt x="1924452" y="0"/>
                  </a:lnTo>
                  <a:lnTo>
                    <a:pt x="1924452" y="1536773"/>
                  </a:lnTo>
                  <a:lnTo>
                    <a:pt x="0" y="153677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Glycemic </a:t>
              </a:r>
              <a:r>
                <a:rPr lang="en-CA" sz="1350" dirty="0" err="1">
                  <a:solidFill>
                    <a:schemeClr val="tx1"/>
                  </a:solidFill>
                </a:rPr>
                <a:t>dysregulation</a:t>
              </a:r>
              <a:endParaRPr lang="en-CA" sz="1350" dirty="0">
                <a:solidFill>
                  <a:schemeClr val="tx1"/>
                </a:solidFill>
              </a:endParaRP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Dyslipidemia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233533" y="4041592"/>
              <a:ext cx="1232008" cy="1232028"/>
            </a:xfrm>
            <a:custGeom>
              <a:avLst/>
              <a:gdLst>
                <a:gd name="connsiteX0" fmla="*/ 0 w 1231882"/>
                <a:gd name="connsiteY0" fmla="*/ 615941 h 1231882"/>
                <a:gd name="connsiteX1" fmla="*/ 615941 w 1231882"/>
                <a:gd name="connsiteY1" fmla="*/ 0 h 1231882"/>
                <a:gd name="connsiteX2" fmla="*/ 1231882 w 1231882"/>
                <a:gd name="connsiteY2" fmla="*/ 615941 h 1231882"/>
                <a:gd name="connsiteX3" fmla="*/ 615941 w 1231882"/>
                <a:gd name="connsiteY3" fmla="*/ 1231882 h 1231882"/>
                <a:gd name="connsiteX4" fmla="*/ 0 w 1231882"/>
                <a:gd name="connsiteY4" fmla="*/ 615941 h 123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882" h="1231882">
                  <a:moveTo>
                    <a:pt x="0" y="615941"/>
                  </a:moveTo>
                  <a:cubicBezTo>
                    <a:pt x="0" y="275766"/>
                    <a:pt x="275766" y="0"/>
                    <a:pt x="615941" y="0"/>
                  </a:cubicBezTo>
                  <a:cubicBezTo>
                    <a:pt x="956116" y="0"/>
                    <a:pt x="1231882" y="275766"/>
                    <a:pt x="1231882" y="615941"/>
                  </a:cubicBezTo>
                  <a:cubicBezTo>
                    <a:pt x="1231882" y="956116"/>
                    <a:pt x="956116" y="1231882"/>
                    <a:pt x="615941" y="1231882"/>
                  </a:cubicBezTo>
                  <a:cubicBezTo>
                    <a:pt x="275766" y="1231882"/>
                    <a:pt x="0" y="956116"/>
                    <a:pt x="0" y="615941"/>
                  </a:cubicBezTo>
                  <a:close/>
                </a:path>
              </a:pathLst>
            </a:custGeom>
            <a:solidFill>
              <a:srgbClr val="2072A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42924" tIns="142924" rIns="142924" bIns="142924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200" b="1" dirty="0"/>
                <a:t>Immune </a:t>
              </a:r>
              <a:r>
                <a:rPr lang="en-CA" sz="1200" b="1" dirty="0" err="1"/>
                <a:t>dys</a:t>
              </a:r>
              <a:r>
                <a:rPr lang="en-CA" sz="1200" b="1" dirty="0"/>
                <a:t>-function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5587789" y="4041592"/>
              <a:ext cx="1848012" cy="1232028"/>
            </a:xfrm>
            <a:custGeom>
              <a:avLst/>
              <a:gdLst>
                <a:gd name="connsiteX0" fmla="*/ 0 w 1847823"/>
                <a:gd name="connsiteY0" fmla="*/ 0 h 1231882"/>
                <a:gd name="connsiteX1" fmla="*/ 1847823 w 1847823"/>
                <a:gd name="connsiteY1" fmla="*/ 0 h 1231882"/>
                <a:gd name="connsiteX2" fmla="*/ 1847823 w 1847823"/>
                <a:gd name="connsiteY2" fmla="*/ 1231882 h 1231882"/>
                <a:gd name="connsiteX3" fmla="*/ 0 w 1847823"/>
                <a:gd name="connsiteY3" fmla="*/ 1231882 h 1231882"/>
                <a:gd name="connsiteX4" fmla="*/ 0 w 1847823"/>
                <a:gd name="connsiteY4" fmla="*/ 0 h 123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23" h="1231882">
                  <a:moveTo>
                    <a:pt x="0" y="0"/>
                  </a:moveTo>
                  <a:lnTo>
                    <a:pt x="1847823" y="0"/>
                  </a:lnTo>
                  <a:lnTo>
                    <a:pt x="1847823" y="1231882"/>
                  </a:lnTo>
                  <a:lnTo>
                    <a:pt x="0" y="12318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Infection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Complications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311116" y="5416510"/>
              <a:ext cx="1428874" cy="1232028"/>
            </a:xfrm>
            <a:custGeom>
              <a:avLst/>
              <a:gdLst>
                <a:gd name="connsiteX0" fmla="*/ 0 w 1415309"/>
                <a:gd name="connsiteY0" fmla="*/ 615941 h 1231882"/>
                <a:gd name="connsiteX1" fmla="*/ 707655 w 1415309"/>
                <a:gd name="connsiteY1" fmla="*/ 0 h 1231882"/>
                <a:gd name="connsiteX2" fmla="*/ 1415310 w 1415309"/>
                <a:gd name="connsiteY2" fmla="*/ 615941 h 1231882"/>
                <a:gd name="connsiteX3" fmla="*/ 707655 w 1415309"/>
                <a:gd name="connsiteY3" fmla="*/ 1231882 h 1231882"/>
                <a:gd name="connsiteX4" fmla="*/ 0 w 1415309"/>
                <a:gd name="connsiteY4" fmla="*/ 615941 h 123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309" h="1231882">
                  <a:moveTo>
                    <a:pt x="0" y="615941"/>
                  </a:moveTo>
                  <a:cubicBezTo>
                    <a:pt x="0" y="275766"/>
                    <a:pt x="316828" y="0"/>
                    <a:pt x="707655" y="0"/>
                  </a:cubicBezTo>
                  <a:cubicBezTo>
                    <a:pt x="1098482" y="0"/>
                    <a:pt x="1415310" y="275766"/>
                    <a:pt x="1415310" y="615941"/>
                  </a:cubicBezTo>
                  <a:cubicBezTo>
                    <a:pt x="1415310" y="956116"/>
                    <a:pt x="1098482" y="1231882"/>
                    <a:pt x="707655" y="1231882"/>
                  </a:cubicBezTo>
                  <a:cubicBezTo>
                    <a:pt x="316828" y="1231882"/>
                    <a:pt x="0" y="956116"/>
                    <a:pt x="0" y="615941"/>
                  </a:cubicBezTo>
                  <a:close/>
                </a:path>
              </a:pathLst>
            </a:custGeom>
            <a:solidFill>
              <a:srgbClr val="2072A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63070" tIns="142924" rIns="163070" bIns="142924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CA" sz="1200" b="1" dirty="0"/>
                <a:t>Poor Clinical Outcomes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33618" y="5416510"/>
              <a:ext cx="2124261" cy="1232028"/>
            </a:xfrm>
            <a:custGeom>
              <a:avLst/>
              <a:gdLst>
                <a:gd name="connsiteX0" fmla="*/ 0 w 2122964"/>
                <a:gd name="connsiteY0" fmla="*/ 0 h 1231882"/>
                <a:gd name="connsiteX1" fmla="*/ 2122964 w 2122964"/>
                <a:gd name="connsiteY1" fmla="*/ 0 h 1231882"/>
                <a:gd name="connsiteX2" fmla="*/ 2122964 w 2122964"/>
                <a:gd name="connsiteY2" fmla="*/ 1231882 h 1231882"/>
                <a:gd name="connsiteX3" fmla="*/ 0 w 2122964"/>
                <a:gd name="connsiteY3" fmla="*/ 1231882 h 1231882"/>
                <a:gd name="connsiteX4" fmla="*/ 0 w 2122964"/>
                <a:gd name="connsiteY4" fmla="*/ 0 h 123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964" h="1231882">
                  <a:moveTo>
                    <a:pt x="0" y="0"/>
                  </a:moveTo>
                  <a:lnTo>
                    <a:pt x="2122964" y="0"/>
                  </a:lnTo>
                  <a:lnTo>
                    <a:pt x="2122964" y="1231882"/>
                  </a:lnTo>
                  <a:lnTo>
                    <a:pt x="0" y="123188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0" rIns="0" bIns="0" spcCol="1270" anchor="ctr"/>
            <a:lstStyle/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Mortality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ICU LOS / Hospital LOS</a:t>
              </a:r>
            </a:p>
            <a:p>
              <a:pPr marL="128588" lvl="1" indent="-128588" defTabSz="600075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CA" sz="1350" dirty="0">
                  <a:solidFill>
                    <a:schemeClr val="tx1"/>
                  </a:solidFill>
                </a:rPr>
                <a:t>Hospital Complications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5783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6" y="1679874"/>
            <a:ext cx="8119233" cy="4670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08" y="172927"/>
            <a:ext cx="5938242" cy="1428750"/>
          </a:xfrm>
          <a:prstGeom prst="rect">
            <a:avLst/>
          </a:prstGeom>
        </p:spPr>
      </p:pic>
      <p:pic>
        <p:nvPicPr>
          <p:cNvPr id="4" name="CNNPN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77" y="-85908"/>
            <a:ext cx="2642734" cy="1321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Effort_Log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9339" y="251124"/>
            <a:ext cx="1534661" cy="79533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4564856" y="6313014"/>
            <a:ext cx="4343400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fontAlgn="auto" latinLnBrk="1">
              <a:spcBef>
                <a:spcPts val="0"/>
              </a:spcBef>
              <a:spcAft>
                <a:spcPts val="0"/>
              </a:spcAft>
            </a:pPr>
            <a:r>
              <a:rPr lang="en-CA" sz="2531" dirty="0">
                <a:solidFill>
                  <a:srgbClr val="535353"/>
                </a:solidFill>
                <a:latin typeface="+mn-lt"/>
                <a:sym typeface="Gill Sans Light"/>
              </a:rPr>
              <a:t>Intensive Care Medicine 2017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C93F70-8A54-C742-B26A-83F0F7EDA9B9}"/>
              </a:ext>
            </a:extLst>
          </p:cNvPr>
          <p:cNvCxnSpPr/>
          <p:nvPr/>
        </p:nvCxnSpPr>
        <p:spPr>
          <a:xfrm>
            <a:off x="1807009" y="2464594"/>
            <a:ext cx="1321954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F40BE1-1F4C-9D4D-BA1B-F6B904C3C7EA}"/>
              </a:ext>
            </a:extLst>
          </p:cNvPr>
          <p:cNvCxnSpPr/>
          <p:nvPr/>
        </p:nvCxnSpPr>
        <p:spPr>
          <a:xfrm>
            <a:off x="1731999" y="3107531"/>
            <a:ext cx="1321954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92F118-CD48-B542-8C50-73D769F7FC85}"/>
              </a:ext>
            </a:extLst>
          </p:cNvPr>
          <p:cNvCxnSpPr>
            <a:cxnSpLocks/>
          </p:cNvCxnSpPr>
          <p:nvPr/>
        </p:nvCxnSpPr>
        <p:spPr>
          <a:xfrm>
            <a:off x="2392976" y="3750469"/>
            <a:ext cx="195756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E53B60-E834-C046-A972-BE317BC8F823}"/>
              </a:ext>
            </a:extLst>
          </p:cNvPr>
          <p:cNvCxnSpPr>
            <a:cxnSpLocks/>
          </p:cNvCxnSpPr>
          <p:nvPr/>
        </p:nvCxnSpPr>
        <p:spPr>
          <a:xfrm>
            <a:off x="1618060" y="5818584"/>
            <a:ext cx="182165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C846D6-121D-D14F-9EAD-CB172E51B2B3}"/>
              </a:ext>
            </a:extLst>
          </p:cNvPr>
          <p:cNvCxnSpPr>
            <a:cxnSpLocks/>
          </p:cNvCxnSpPr>
          <p:nvPr/>
        </p:nvCxnSpPr>
        <p:spPr>
          <a:xfrm>
            <a:off x="1946312" y="6161484"/>
            <a:ext cx="2614973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E451D6-36A9-0243-A082-6A9F7B29DF0E}"/>
              </a:ext>
            </a:extLst>
          </p:cNvPr>
          <p:cNvCxnSpPr/>
          <p:nvPr/>
        </p:nvCxnSpPr>
        <p:spPr>
          <a:xfrm>
            <a:off x="2042752" y="4789884"/>
            <a:ext cx="1321954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56857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086145" y="2686073"/>
            <a:ext cx="4689032" cy="857224"/>
          </a:xfrm>
        </p:spPr>
        <p:txBody>
          <a:bodyPr>
            <a:noAutofit/>
          </a:bodyPr>
          <a:lstStyle/>
          <a:p>
            <a:r>
              <a:rPr lang="en-CA" altLang="en-US" sz="2847" dirty="0">
                <a:solidFill>
                  <a:srgbClr val="0000FF"/>
                </a:solidFill>
                <a:latin typeface="Avenir Next Condensed"/>
              </a:rPr>
              <a:t>Does increasing protein delivery impact outcomes?</a:t>
            </a:r>
          </a:p>
        </p:txBody>
      </p:sp>
      <p:pic>
        <p:nvPicPr>
          <p:cNvPr id="4" name="Picture 3" descr="bean man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14550" y="2743221"/>
            <a:ext cx="1398874" cy="300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9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62600" y="5424612"/>
            <a:ext cx="2754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200" b="1" dirty="0">
                <a:solidFill>
                  <a:srgbClr val="0000FF"/>
                </a:solidFill>
              </a:rPr>
              <a:t>Olav </a:t>
            </a:r>
            <a:r>
              <a:rPr lang="en-GB" sz="1200" b="1" dirty="0" err="1">
                <a:solidFill>
                  <a:srgbClr val="0000FF"/>
                </a:solidFill>
              </a:rPr>
              <a:t>Rooyakers</a:t>
            </a:r>
            <a:r>
              <a:rPr lang="en-GB" sz="1200" b="1" dirty="0">
                <a:solidFill>
                  <a:srgbClr val="0000FF"/>
                </a:solidFill>
              </a:rPr>
              <a:t> CC. icu-metabolism.se</a:t>
            </a:r>
          </a:p>
        </p:txBody>
      </p:sp>
      <p:graphicFrame>
        <p:nvGraphicFramePr>
          <p:cNvPr id="7" name="Char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793261"/>
              </p:ext>
            </p:extLst>
          </p:nvPr>
        </p:nvGraphicFramePr>
        <p:xfrm>
          <a:off x="838200" y="2240904"/>
          <a:ext cx="3825141" cy="2722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675943"/>
              </p:ext>
            </p:extLst>
          </p:nvPr>
        </p:nvGraphicFramePr>
        <p:xfrm>
          <a:off x="4953000" y="2240904"/>
          <a:ext cx="3886200" cy="276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910" y="533400"/>
            <a:ext cx="9196862" cy="96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47" dirty="0">
                <a:solidFill>
                  <a:srgbClr val="0000FF"/>
                </a:solidFill>
                <a:latin typeface="Avenir Next Condensed"/>
              </a:rPr>
              <a:t>What happens to exogenously administered </a:t>
            </a:r>
          </a:p>
          <a:p>
            <a:pPr algn="ctr"/>
            <a:r>
              <a:rPr lang="en-CA" sz="2847" dirty="0">
                <a:solidFill>
                  <a:srgbClr val="0000FF"/>
                </a:solidFill>
                <a:latin typeface="Avenir Next Condensed"/>
              </a:rPr>
              <a:t>amino acid?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668787" y="151896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41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91281"/>
            <a:ext cx="7907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rgbClr val="0000FF"/>
                </a:solidFill>
                <a:latin typeface="Avenir Next Condensed"/>
              </a:rPr>
              <a:t>Effect on Nitrogen Balance?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77874"/>
            <a:ext cx="4827287" cy="4009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5941480"/>
            <a:ext cx="5003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dirty="0"/>
              <a:t>Dickerson J Trauma Acute Care </a:t>
            </a:r>
            <a:r>
              <a:rPr lang="en-CA" sz="1600" dirty="0" err="1"/>
              <a:t>Surg</a:t>
            </a:r>
            <a:r>
              <a:rPr lang="en-CA" sz="1600" dirty="0"/>
              <a:t> 2012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2662717"/>
            <a:ext cx="1932258" cy="17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109" dirty="0"/>
              <a:t>249 trauma patients receiving nutrition support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20305" y="12954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64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22493"/>
            <a:ext cx="7907306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9" dirty="0">
                <a:solidFill>
                  <a:srgbClr val="0000FF"/>
                </a:solidFill>
                <a:latin typeface="Avenir Next Condensed"/>
              </a:rPr>
              <a:t>What is the evidence that exogenously administered amino acids/protein favorably impacts muscle mass and function?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312" y="2001029"/>
            <a:ext cx="4217394" cy="3718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1" y="2146421"/>
            <a:ext cx="4343400" cy="12852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100" rtlCol="0" anchor="ctr">
            <a:spAutoFit/>
          </a:bodyPr>
          <a:lstStyle/>
          <a:p>
            <a:pPr marL="301352" indent="-301352" defTabSz="308049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535353"/>
                </a:solidFill>
                <a:latin typeface="+mn-lt"/>
                <a:sym typeface="Helvetica"/>
              </a:rPr>
              <a:t>RCT of 119 ICU patients requiring PN</a:t>
            </a:r>
          </a:p>
          <a:p>
            <a:pPr marL="301352" indent="-301352" defTabSz="308049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latin typeface="+mj-lt"/>
              </a:rPr>
              <a:t>Randomized to 0.8 gram/kg/day vs.  1.2 grams/kg/day IV aa </a:t>
            </a:r>
            <a:endParaRPr lang="en-CA" sz="2000" dirty="0">
              <a:solidFill>
                <a:srgbClr val="535353"/>
              </a:solidFill>
              <a:latin typeface="+mj-lt"/>
              <a:sym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5844914"/>
            <a:ext cx="2287516" cy="346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100" rtlCol="0" anchor="ctr">
            <a:spAutoFit/>
          </a:bodyPr>
          <a:lstStyle/>
          <a:p>
            <a:pPr algn="ctr" defTabSz="308049" fontAlgn="auto" latinLnBrk="1">
              <a:spcBef>
                <a:spcPts val="0"/>
              </a:spcBef>
              <a:spcAft>
                <a:spcPts val="0"/>
              </a:spcAft>
            </a:pPr>
            <a:r>
              <a:rPr lang="en-CA" sz="1898" dirty="0" err="1">
                <a:solidFill>
                  <a:srgbClr val="535353"/>
                </a:solidFill>
                <a:latin typeface="+mn-lt"/>
                <a:sym typeface="Helvetica"/>
              </a:rPr>
              <a:t>Ferrie</a:t>
            </a:r>
            <a:r>
              <a:rPr lang="en-CA" sz="1898" dirty="0">
                <a:solidFill>
                  <a:srgbClr val="535353"/>
                </a:solidFill>
                <a:latin typeface="+mn-lt"/>
                <a:sym typeface="Helvetica"/>
              </a:rPr>
              <a:t> JPEN 2016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18112" y="1289818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714500" y="228600"/>
            <a:ext cx="5829300" cy="857250"/>
          </a:xfrm>
        </p:spPr>
        <p:txBody>
          <a:bodyPr/>
          <a:lstStyle/>
          <a:p>
            <a:r>
              <a:rPr lang="en-US" altLang="en-US" dirty="0">
                <a:latin typeface="Britannic Bold" panose="020B0903060703020204" pitchFamily="34" charset="0"/>
              </a:rPr>
              <a:t>Learning Objectives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1143000" y="1600200"/>
            <a:ext cx="7315200" cy="4038600"/>
          </a:xfrm>
        </p:spPr>
        <p:txBody>
          <a:bodyPr/>
          <a:lstStyle/>
          <a:p>
            <a:r>
              <a:rPr lang="en-US" altLang="en-US" sz="2800" dirty="0"/>
              <a:t>Introduce the concept that muscle matters and methods to measure muscle and functional outcomes</a:t>
            </a:r>
          </a:p>
          <a:p>
            <a:r>
              <a:rPr lang="en-US" altLang="en-US" sz="2800" dirty="0"/>
              <a:t>Impact of </a:t>
            </a:r>
            <a:r>
              <a:rPr lang="en-US" altLang="en-US" sz="2800" dirty="0" err="1"/>
              <a:t>macronutrition</a:t>
            </a:r>
            <a:r>
              <a:rPr lang="en-US" altLang="en-US" sz="2800" dirty="0"/>
              <a:t> on clinically important muscle and other functional outcomes</a:t>
            </a:r>
          </a:p>
          <a:p>
            <a:r>
              <a:rPr lang="en-US" altLang="en-US" sz="2800" dirty="0"/>
              <a:t>Describe other methods to increase the retention of muscle mass/strength, so as to improve patient outcomes</a:t>
            </a:r>
          </a:p>
        </p:txBody>
      </p:sp>
    </p:spTree>
    <p:extLst>
      <p:ext uri="{BB962C8B-B14F-4D97-AF65-F5344CB8AC3E}">
        <p14:creationId xmlns:p14="http://schemas.microsoft.com/office/powerpoint/2010/main" val="167500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2890" y="459322"/>
            <a:ext cx="7907306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9" dirty="0">
                <a:solidFill>
                  <a:srgbClr val="0000FF"/>
                </a:solidFill>
                <a:latin typeface="Avenir Next Condensed"/>
              </a:rPr>
              <a:t>What is the evidence that exogenously administered amino acids/protein favorably impacts muscle mass and function?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3395" y="6122356"/>
            <a:ext cx="2287516" cy="346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100" rtlCol="0" anchor="ctr">
            <a:spAutoFit/>
          </a:bodyPr>
          <a:lstStyle/>
          <a:p>
            <a:pPr algn="ctr" defTabSz="308049" fontAlgn="auto" latinLnBrk="1">
              <a:spcBef>
                <a:spcPts val="0"/>
              </a:spcBef>
              <a:spcAft>
                <a:spcPts val="0"/>
              </a:spcAft>
            </a:pPr>
            <a:r>
              <a:rPr lang="en-CA" sz="1898" dirty="0" err="1">
                <a:solidFill>
                  <a:srgbClr val="535353"/>
                </a:solidFill>
                <a:latin typeface="+mn-lt"/>
                <a:sym typeface="Helvetica"/>
              </a:rPr>
              <a:t>Ferrie</a:t>
            </a:r>
            <a:r>
              <a:rPr lang="en-CA" sz="1898" dirty="0">
                <a:solidFill>
                  <a:srgbClr val="535353"/>
                </a:solidFill>
                <a:latin typeface="+mn-lt"/>
                <a:sym typeface="Helvetica"/>
              </a:rPr>
              <a:t> JPEN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12" y="2127146"/>
            <a:ext cx="7851508" cy="1466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11" y="3593574"/>
            <a:ext cx="7535889" cy="978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4771" y="5106441"/>
            <a:ext cx="5110021" cy="346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100" rtlCol="0" anchor="ctr">
            <a:spAutoFit/>
          </a:bodyPr>
          <a:lstStyle/>
          <a:p>
            <a:pPr algn="ctr" defTabSz="308049" fontAlgn="auto" latinLnBrk="1">
              <a:spcBef>
                <a:spcPts val="0"/>
              </a:spcBef>
              <a:spcAft>
                <a:spcPts val="0"/>
              </a:spcAft>
            </a:pPr>
            <a:r>
              <a:rPr lang="en-CA" sz="1898" dirty="0">
                <a:solidFill>
                  <a:srgbClr val="535353"/>
                </a:solidFill>
                <a:latin typeface="+mn-lt"/>
                <a:sym typeface="Helvetica"/>
              </a:rPr>
              <a:t>No impact on LOS or mortality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727855" y="14478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14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664" y="381000"/>
            <a:ext cx="6482755" cy="1008789"/>
          </a:xfrm>
        </p:spPr>
        <p:txBody>
          <a:bodyPr>
            <a:noAutofit/>
          </a:bodyPr>
          <a:lstStyle/>
          <a:p>
            <a:r>
              <a:rPr lang="en-CA" sz="3200" b="1" dirty="0">
                <a:solidFill>
                  <a:srgbClr val="0052E2"/>
                </a:solidFill>
                <a:latin typeface="Avenir Next Condensed"/>
                <a:cs typeface="Arial" panose="020B0604020202020204" pitchFamily="34" charset="0"/>
              </a:rPr>
              <a:t>Systematic Review of RCTs of </a:t>
            </a:r>
            <a:br>
              <a:rPr lang="en-CA" sz="3200" b="1" dirty="0">
                <a:solidFill>
                  <a:srgbClr val="0052E2"/>
                </a:solidFill>
                <a:latin typeface="Avenir Next Condensed"/>
                <a:cs typeface="Arial" panose="020B0604020202020204" pitchFamily="34" charset="0"/>
              </a:rPr>
            </a:br>
            <a:r>
              <a:rPr lang="en-CA" sz="3200" b="1" dirty="0">
                <a:solidFill>
                  <a:srgbClr val="0052E2"/>
                </a:solidFill>
                <a:latin typeface="Avenir Next Condensed"/>
                <a:cs typeface="Arial" panose="020B0604020202020204" pitchFamily="34" charset="0"/>
              </a:rPr>
              <a:t>High vs. Low Dose Protein</a:t>
            </a:r>
            <a:endParaRPr lang="en-CA" sz="3200" b="1" dirty="0">
              <a:solidFill>
                <a:srgbClr val="0052E2"/>
              </a:solidFill>
              <a:latin typeface="Avenir Next Condensed"/>
            </a:endParaRPr>
          </a:p>
        </p:txBody>
      </p:sp>
      <p:sp>
        <p:nvSpPr>
          <p:cNvPr id="6" name="Shape 72"/>
          <p:cNvSpPr/>
          <p:nvPr/>
        </p:nvSpPr>
        <p:spPr>
          <a:xfrm>
            <a:off x="1705492" y="2628809"/>
            <a:ext cx="5892268" cy="1"/>
          </a:xfrm>
          <a:prstGeom prst="line">
            <a:avLst/>
          </a:prstGeom>
          <a:ln w="6350">
            <a:solidFill>
              <a:srgbClr val="5A5F5E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sz="1266"/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28419" t="30766" r="8547" b="39473"/>
          <a:stretch/>
        </p:blipFill>
        <p:spPr bwMode="auto">
          <a:xfrm>
            <a:off x="1460335" y="2866145"/>
            <a:ext cx="6249415" cy="2686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1415" y="5689573"/>
            <a:ext cx="2068335" cy="200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100" rtlCol="0" anchor="ctr">
            <a:spAutoFit/>
          </a:bodyPr>
          <a:lstStyle/>
          <a:p>
            <a:pPr algn="r" rtl="0" latinLnBrk="1" hangingPunct="0"/>
            <a:r>
              <a:rPr lang="en-CA" sz="949" dirty="0">
                <a:sym typeface="Gill Sans Light"/>
              </a:rPr>
              <a:t>Heyland JPEN (Under review)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762000" y="16764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8269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513" y="4642677"/>
            <a:ext cx="1476657" cy="1004529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96" y="632024"/>
            <a:ext cx="6654004" cy="746291"/>
          </a:xfrm>
        </p:spPr>
        <p:txBody>
          <a:bodyPr>
            <a:noAutofit/>
          </a:bodyPr>
          <a:lstStyle/>
          <a:p>
            <a:r>
              <a:rPr lang="en-CA" sz="2800" b="1" cap="none" dirty="0">
                <a:solidFill>
                  <a:srgbClr val="0052E2"/>
                </a:solidFill>
                <a:latin typeface="Avenir Next Condensed"/>
              </a:rPr>
              <a:t>RCTs do not suggest any evidence of harm and observational studies suggest increased protein intake associated with…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8901"/>
            <a:ext cx="3360322" cy="2491231"/>
          </a:xfrm>
        </p:spPr>
        <p:txBody>
          <a:bodyPr anchor="t">
            <a:noAutofit/>
          </a:bodyPr>
          <a:lstStyle/>
          <a:p>
            <a:r>
              <a:rPr lang="en-CA" sz="2000" dirty="0"/>
              <a:t>Reduced mortality</a:t>
            </a:r>
            <a:r>
              <a:rPr lang="en-CA" sz="2000" baseline="30000" dirty="0"/>
              <a:t>1</a:t>
            </a:r>
          </a:p>
          <a:p>
            <a:r>
              <a:rPr lang="en-CA" sz="2000" dirty="0"/>
              <a:t>Quicker Time-to-discharge-alive</a:t>
            </a:r>
            <a:r>
              <a:rPr lang="en-CA" sz="2000" baseline="30000" dirty="0"/>
              <a:t>1</a:t>
            </a:r>
          </a:p>
          <a:p>
            <a:r>
              <a:rPr lang="en-CA" sz="2000" dirty="0"/>
              <a:t>Greater preservation of muscle </a:t>
            </a:r>
            <a:r>
              <a:rPr lang="en-CA" sz="2000" baseline="30000" dirty="0"/>
              <a:t>2,3</a:t>
            </a:r>
          </a:p>
          <a:p>
            <a:r>
              <a:rPr lang="en-CA" sz="2000" dirty="0"/>
              <a:t>Reduced infection </a:t>
            </a:r>
            <a:r>
              <a:rPr lang="en-CA" sz="2000" baseline="30000" dirty="0"/>
              <a:t>4</a:t>
            </a:r>
          </a:p>
          <a:p>
            <a:endParaRPr lang="en-CA" sz="20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729050" y="2037678"/>
            <a:ext cx="3360321" cy="2491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 marL="5207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1pPr>
            <a:lvl2pPr marL="10414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2pPr>
            <a:lvl3pPr marL="15621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3pPr>
            <a:lvl4pPr marL="20828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4pPr>
            <a:lvl5pPr marL="26035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5pPr>
            <a:lvl6pPr marL="31242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6pPr>
            <a:lvl7pPr marL="36449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7pPr>
            <a:lvl8pPr marL="41656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8pPr>
            <a:lvl9pPr marL="4686300" indent="-520700" defTabSz="584200">
              <a:lnSpc>
                <a:spcPct val="120000"/>
              </a:lnSpc>
              <a:spcBef>
                <a:spcPts val="4600"/>
              </a:spcBef>
              <a:buSzPct val="82000"/>
              <a:buChar char="•"/>
              <a:defRPr sz="4600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marL="274565" indent="-274565" defTabSz="308049" eaLnBrk="1" fontAlgn="auto" hangingPunct="1">
              <a:spcBef>
                <a:spcPts val="2426"/>
              </a:spcBef>
              <a:spcAft>
                <a:spcPts val="0"/>
              </a:spcAft>
            </a:pPr>
            <a:r>
              <a:rPr lang="en-CA" sz="2000" kern="0" dirty="0">
                <a:latin typeface="Helvetica"/>
              </a:rPr>
              <a:t>Increased mortality</a:t>
            </a:r>
            <a:r>
              <a:rPr lang="en-CA" sz="2000" kern="0" baseline="30000" dirty="0">
                <a:latin typeface="Helvetica"/>
              </a:rPr>
              <a:t>5</a:t>
            </a:r>
          </a:p>
          <a:p>
            <a:pPr marL="274565" indent="-274565" defTabSz="308049" eaLnBrk="1" fontAlgn="auto" hangingPunct="1">
              <a:spcBef>
                <a:spcPts val="2426"/>
              </a:spcBef>
              <a:spcAft>
                <a:spcPts val="0"/>
              </a:spcAft>
            </a:pPr>
            <a:r>
              <a:rPr lang="en-CA" sz="2000" kern="0" dirty="0">
                <a:latin typeface="Helvetica"/>
              </a:rPr>
              <a:t>Slower time-to-discharge-alive from ICU</a:t>
            </a:r>
            <a:r>
              <a:rPr lang="en-CA" sz="2000" kern="0" baseline="30000" dirty="0">
                <a:latin typeface="Helvetica"/>
              </a:rPr>
              <a:t>6</a:t>
            </a:r>
          </a:p>
          <a:p>
            <a:pPr marL="274565" indent="-274565" defTabSz="308049" eaLnBrk="1" fontAlgn="auto" hangingPunct="1">
              <a:spcBef>
                <a:spcPts val="2426"/>
              </a:spcBef>
              <a:spcAft>
                <a:spcPts val="0"/>
              </a:spcAft>
            </a:pPr>
            <a:r>
              <a:rPr lang="en-CA" sz="2000" kern="0" dirty="0">
                <a:latin typeface="Helvetica"/>
              </a:rPr>
              <a:t>Greater loss of muscle mass and increased weakness</a:t>
            </a:r>
            <a:r>
              <a:rPr lang="en-CA" sz="2000" kern="0" baseline="30000" dirty="0">
                <a:latin typeface="Helvetica"/>
              </a:rPr>
              <a:t>7,8</a:t>
            </a:r>
          </a:p>
          <a:p>
            <a:pPr marL="274565" indent="-274565" defTabSz="308049" eaLnBrk="1" fontAlgn="auto" hangingPunct="1">
              <a:spcBef>
                <a:spcPts val="2426"/>
              </a:spcBef>
              <a:spcAft>
                <a:spcPts val="0"/>
              </a:spcAft>
            </a:pPr>
            <a:endParaRPr lang="en-CA" sz="2000" kern="0" dirty="0">
              <a:latin typeface="Helvetica"/>
            </a:endParaRPr>
          </a:p>
          <a:p>
            <a:pPr marL="274565" indent="-274565" algn="ctr" defTabSz="308049" eaLnBrk="1" fontAlgn="auto" hangingPunct="1">
              <a:spcBef>
                <a:spcPts val="2426"/>
              </a:spcBef>
              <a:spcAft>
                <a:spcPts val="0"/>
              </a:spcAft>
            </a:pPr>
            <a:endParaRPr lang="en-CA" sz="2000" kern="0" dirty="0">
              <a:latin typeface="Helvetica"/>
            </a:endParaRPr>
          </a:p>
        </p:txBody>
      </p:sp>
      <p:pic>
        <p:nvPicPr>
          <p:cNvPr id="6" name="CCNLogo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04800" y="228600"/>
            <a:ext cx="889796" cy="35373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24341" y="5918199"/>
            <a:ext cx="2107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1400" kern="0" dirty="0">
                <a:solidFill>
                  <a:srgbClr val="535353"/>
                </a:solidFill>
                <a:latin typeface="Arial" panose="020B0604020202020204" pitchFamily="34" charset="0"/>
                <a:sym typeface="Helvetica"/>
              </a:rPr>
              <a:t>2 Ferrie JPEN 2016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646902" y="5788089"/>
            <a:ext cx="35732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400" kern="0" dirty="0">
                <a:solidFill>
                  <a:srgbClr val="535353"/>
                </a:solidFill>
                <a:latin typeface="Calibri" panose="020F0502020204030204" pitchFamily="34" charset="0"/>
                <a:cs typeface="Andalus" pitchFamily="18" charset="-78"/>
                <a:sym typeface="Helvetica"/>
              </a:rPr>
              <a:t> 6 </a:t>
            </a:r>
            <a:r>
              <a:rPr lang="en-US" altLang="en-US" sz="1400" kern="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Casaer Am J </a:t>
            </a:r>
            <a:r>
              <a:rPr lang="en-US" altLang="en-US" sz="1400" kern="0" dirty="0" err="1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Respir</a:t>
            </a:r>
            <a:r>
              <a:rPr lang="en-US" altLang="en-US" sz="1400" kern="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lang="en-US" altLang="en-US" sz="1400" kern="0" dirty="0" err="1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Crit</a:t>
            </a:r>
            <a:r>
              <a:rPr lang="en-US" altLang="en-US" sz="1400" kern="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Care Med 2013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281103" y="6006720"/>
            <a:ext cx="28252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400" kern="0" dirty="0">
                <a:solidFill>
                  <a:srgbClr val="535353"/>
                </a:solidFill>
                <a:latin typeface="Calibri" panose="020F0502020204030204" pitchFamily="34" charset="0"/>
                <a:cs typeface="Andalus" pitchFamily="18" charset="-78"/>
                <a:sym typeface="Helvetica"/>
              </a:rPr>
              <a:t> 7 Puthucheary JAMA 2013</a:t>
            </a:r>
            <a:endParaRPr lang="en-US" altLang="en-US" sz="1400" kern="0" dirty="0">
              <a:solidFill>
                <a:srgbClr val="535353"/>
              </a:solidFill>
              <a:latin typeface="Arial" panose="020B0604020202020204" pitchFamily="34" charset="0"/>
              <a:sym typeface="Helvetica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474656" y="5477443"/>
            <a:ext cx="31620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400" kern="0" dirty="0">
                <a:solidFill>
                  <a:srgbClr val="535353"/>
                </a:solidFill>
                <a:latin typeface="Calibri" panose="020F0502020204030204" pitchFamily="34" charset="0"/>
                <a:cs typeface="Andalus" pitchFamily="18" charset="-78"/>
                <a:sym typeface="Helvetica"/>
              </a:rPr>
              <a:t>5 </a:t>
            </a:r>
            <a:r>
              <a:rPr lang="en-US" altLang="en-US" sz="1400" kern="0" dirty="0" err="1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Braunschweig</a:t>
            </a:r>
            <a:r>
              <a:rPr lang="en-US" altLang="en-US" sz="1400" kern="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 Am J </a:t>
            </a:r>
            <a:r>
              <a:rPr lang="en-US" altLang="en-US" sz="1400" kern="0" dirty="0" err="1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Clin</a:t>
            </a:r>
            <a:r>
              <a:rPr lang="en-US" altLang="en-US" sz="1400" kern="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lang="en-US" altLang="en-US" sz="1400" kern="0" dirty="0" err="1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Nutr</a:t>
            </a:r>
            <a:r>
              <a:rPr lang="en-US" altLang="en-US" sz="1400" kern="0" dirty="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2017</a:t>
            </a:r>
          </a:p>
        </p:txBody>
      </p:sp>
      <p:sp>
        <p:nvSpPr>
          <p:cNvPr id="12" name="Shape 72"/>
          <p:cNvSpPr/>
          <p:nvPr/>
        </p:nvSpPr>
        <p:spPr>
          <a:xfrm>
            <a:off x="2312065" y="1692988"/>
            <a:ext cx="4419066" cy="1"/>
          </a:xfrm>
          <a:prstGeom prst="line">
            <a:avLst/>
          </a:prstGeom>
          <a:ln w="6350">
            <a:solidFill>
              <a:srgbClr val="5A5F5E"/>
            </a:solidFill>
            <a:miter lim="400000"/>
          </a:ln>
        </p:spPr>
        <p:txBody>
          <a:bodyPr lIns="0" tIns="0" rIns="0" bIns="0" anchor="ctr"/>
          <a:lstStyle/>
          <a:p>
            <a:pPr algn="ctr" defTabSz="308049" eaLnBrk="1" fontAlgn="auto" hangingPunct="1">
              <a:spcBef>
                <a:spcPts val="0"/>
              </a:spcBef>
              <a:spcAft>
                <a:spcPts val="0"/>
              </a:spcAft>
            </a:pPr>
            <a:endParaRPr sz="1424" kern="0">
              <a:solidFill>
                <a:srgbClr val="535353"/>
              </a:solidFill>
              <a:latin typeface="Helvetica"/>
              <a:sym typeface="Helvetica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790140" y="5634200"/>
            <a:ext cx="2107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1400" kern="0" dirty="0">
                <a:solidFill>
                  <a:srgbClr val="535353"/>
                </a:solidFill>
                <a:latin typeface="Arial" panose="020B0604020202020204" pitchFamily="34" charset="0"/>
                <a:sym typeface="Helvetica"/>
              </a:rPr>
              <a:t>1 Nicolo JPEN 2015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492013" y="6225976"/>
            <a:ext cx="24767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1400" kern="0" dirty="0">
                <a:solidFill>
                  <a:srgbClr val="535353"/>
                </a:solidFill>
                <a:latin typeface="Arial" panose="020B0604020202020204" pitchFamily="34" charset="0"/>
                <a:sym typeface="Helvetica"/>
              </a:rPr>
              <a:t>3 Fetterplace JPEN 2018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839032" y="6458964"/>
            <a:ext cx="20343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1400" kern="0" dirty="0">
                <a:solidFill>
                  <a:srgbClr val="535353"/>
                </a:solidFill>
                <a:latin typeface="Arial" panose="020B0604020202020204" pitchFamily="34" charset="0"/>
                <a:sym typeface="Helvetica"/>
              </a:rPr>
              <a:t>4 Heyland JPEN 2010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582168" y="6243705"/>
            <a:ext cx="2845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400" kern="0" dirty="0">
                <a:solidFill>
                  <a:srgbClr val="535353"/>
                </a:solidFill>
                <a:latin typeface="Calibri" panose="020F0502020204030204" pitchFamily="34" charset="0"/>
                <a:cs typeface="Andalus" pitchFamily="18" charset="-78"/>
                <a:sym typeface="Helvetica"/>
              </a:rPr>
              <a:t>8 </a:t>
            </a:r>
            <a:r>
              <a:rPr lang="en-US" altLang="en-US" sz="1400" kern="0" dirty="0" err="1">
                <a:solidFill>
                  <a:srgbClr val="535353"/>
                </a:solidFill>
                <a:latin typeface="Calibri" panose="020F0502020204030204" pitchFamily="34" charset="0"/>
                <a:cs typeface="Andalus" pitchFamily="18" charset="-78"/>
                <a:sym typeface="Helvetica"/>
              </a:rPr>
              <a:t>Hermans</a:t>
            </a:r>
            <a:r>
              <a:rPr lang="en-US" altLang="en-US" sz="1400" kern="0" dirty="0">
                <a:solidFill>
                  <a:srgbClr val="535353"/>
                </a:solidFill>
                <a:latin typeface="Calibri" panose="020F0502020204030204" pitchFamily="34" charset="0"/>
                <a:cs typeface="Andalus" pitchFamily="18" charset="-78"/>
                <a:sym typeface="Helvetica"/>
              </a:rPr>
              <a:t> Lancet </a:t>
            </a:r>
            <a:r>
              <a:rPr lang="en-US" altLang="en-US" sz="1400" kern="0" dirty="0" err="1">
                <a:solidFill>
                  <a:srgbClr val="535353"/>
                </a:solidFill>
                <a:latin typeface="Calibri" panose="020F0502020204030204" pitchFamily="34" charset="0"/>
                <a:cs typeface="Andalus" pitchFamily="18" charset="-78"/>
                <a:sym typeface="Helvetica"/>
              </a:rPr>
              <a:t>Respir</a:t>
            </a:r>
            <a:r>
              <a:rPr lang="en-US" altLang="en-US" sz="1400" kern="0" dirty="0">
                <a:solidFill>
                  <a:srgbClr val="535353"/>
                </a:solidFill>
                <a:latin typeface="Calibri" panose="020F0502020204030204" pitchFamily="34" charset="0"/>
                <a:cs typeface="Andalus" pitchFamily="18" charset="-78"/>
                <a:sym typeface="Helvetica"/>
              </a:rPr>
              <a:t> 2013</a:t>
            </a:r>
            <a:endParaRPr lang="en-US" altLang="en-US" sz="1400" kern="0" dirty="0">
              <a:solidFill>
                <a:srgbClr val="535353"/>
              </a:solidFill>
              <a:latin typeface="Arial" panose="020B0604020202020204" pitchFamily="34" charset="0"/>
              <a:sym typeface="Helvetica"/>
            </a:endParaRPr>
          </a:p>
        </p:txBody>
      </p:sp>
      <p:pic>
        <p:nvPicPr>
          <p:cNvPr id="17" name="Effort_Logo.png"/>
          <p:cNvPicPr/>
          <p:nvPr/>
        </p:nvPicPr>
        <p:blipFill>
          <a:blip r:embed="rId5"/>
          <a:srcRect r="30802" b="51271"/>
          <a:stretch>
            <a:fillRect/>
          </a:stretch>
        </p:blipFill>
        <p:spPr>
          <a:xfrm>
            <a:off x="7735750" y="209535"/>
            <a:ext cx="1408250" cy="745597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93760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1914579" y="2797672"/>
            <a:ext cx="1263166" cy="19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237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4000 ICU patients</a:t>
            </a:r>
          </a:p>
        </p:txBody>
      </p:sp>
      <p:sp>
        <p:nvSpPr>
          <p:cNvPr id="138243" name="Rectangle 5"/>
          <p:cNvSpPr>
            <a:spLocks noChangeArrowheads="1"/>
          </p:cNvSpPr>
          <p:nvPr/>
        </p:nvSpPr>
        <p:spPr bwMode="auto">
          <a:xfrm>
            <a:off x="3378803" y="2815122"/>
            <a:ext cx="270908" cy="4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925" kern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R</a:t>
            </a:r>
            <a:endParaRPr lang="en-US" altLang="en-US" sz="1350" kern="0">
              <a:solidFill>
                <a:srgbClr val="340053">
                  <a:lumMod val="90000"/>
                  <a:lumOff val="10000"/>
                </a:srgbClr>
              </a:solidFill>
              <a:latin typeface="Albertus Extra Bold" pitchFamily="34" charset="0"/>
              <a:cs typeface="Gill Sans Light"/>
              <a:sym typeface="Gill Sans Light"/>
            </a:endParaRPr>
          </a:p>
        </p:txBody>
      </p:sp>
      <p:sp>
        <p:nvSpPr>
          <p:cNvPr id="99332" name="Rectangle 6"/>
          <p:cNvSpPr>
            <a:spLocks noChangeArrowheads="1"/>
          </p:cNvSpPr>
          <p:nvPr/>
        </p:nvSpPr>
        <p:spPr bwMode="auto">
          <a:xfrm>
            <a:off x="3633916" y="2018561"/>
            <a:ext cx="1885950" cy="19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237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Target </a:t>
            </a:r>
            <a:r>
              <a:rPr lang="en-US" altLang="en-US" sz="1237" u="sng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&gt;</a:t>
            </a:r>
            <a:r>
              <a:rPr lang="en-US" altLang="en-US" sz="1237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2.2 gram/kg/day</a:t>
            </a:r>
            <a:endParaRPr lang="en-US" altLang="en-US" sz="1350" kern="0" dirty="0">
              <a:solidFill>
                <a:srgbClr val="340053">
                  <a:lumMod val="90000"/>
                  <a:lumOff val="10000"/>
                </a:srgbClr>
              </a:solidFill>
              <a:latin typeface="Albertus Extra Bold"/>
              <a:cs typeface="Gill Sans Light"/>
              <a:sym typeface="Gill Sans Light"/>
            </a:endParaRP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3743651" y="3758096"/>
            <a:ext cx="1724831" cy="19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237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Target </a:t>
            </a:r>
            <a:r>
              <a:rPr lang="en-US" altLang="en-US" sz="1237" u="sng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&lt;</a:t>
            </a:r>
            <a:r>
              <a:rPr lang="en-US" altLang="en-US" sz="1237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1.2 gram/kg/day</a:t>
            </a:r>
          </a:p>
        </p:txBody>
      </p:sp>
      <p:sp>
        <p:nvSpPr>
          <p:cNvPr id="138246" name="Freeform 10"/>
          <p:cNvSpPr>
            <a:spLocks/>
          </p:cNvSpPr>
          <p:nvPr/>
        </p:nvSpPr>
        <p:spPr bwMode="auto">
          <a:xfrm>
            <a:off x="3189813" y="2753208"/>
            <a:ext cx="609600" cy="552450"/>
          </a:xfrm>
          <a:custGeom>
            <a:avLst/>
            <a:gdLst>
              <a:gd name="T0" fmla="*/ 2147483646 w 2050"/>
              <a:gd name="T1" fmla="*/ 2147483646 h 1857"/>
              <a:gd name="T2" fmla="*/ 2147483646 w 2050"/>
              <a:gd name="T3" fmla="*/ 2147483646 h 1857"/>
              <a:gd name="T4" fmla="*/ 2147483646 w 2050"/>
              <a:gd name="T5" fmla="*/ 2147483646 h 1857"/>
              <a:gd name="T6" fmla="*/ 2147483646 w 2050"/>
              <a:gd name="T7" fmla="*/ 2147483646 h 1857"/>
              <a:gd name="T8" fmla="*/ 2147483646 w 2050"/>
              <a:gd name="T9" fmla="*/ 2147483646 h 1857"/>
              <a:gd name="T10" fmla="*/ 2147483646 w 2050"/>
              <a:gd name="T11" fmla="*/ 2147483646 h 1857"/>
              <a:gd name="T12" fmla="*/ 2147483646 w 2050"/>
              <a:gd name="T13" fmla="*/ 2147483646 h 1857"/>
              <a:gd name="T14" fmla="*/ 2147483646 w 2050"/>
              <a:gd name="T15" fmla="*/ 2147483646 h 1857"/>
              <a:gd name="T16" fmla="*/ 2147483646 w 2050"/>
              <a:gd name="T17" fmla="*/ 0 h 1857"/>
              <a:gd name="T18" fmla="*/ 2147483646 w 2050"/>
              <a:gd name="T19" fmla="*/ 2147483646 h 1857"/>
              <a:gd name="T20" fmla="*/ 2147483646 w 2050"/>
              <a:gd name="T21" fmla="*/ 2147483646 h 1857"/>
              <a:gd name="T22" fmla="*/ 2147483646 w 2050"/>
              <a:gd name="T23" fmla="*/ 2147483646 h 1857"/>
              <a:gd name="T24" fmla="*/ 2147483646 w 2050"/>
              <a:gd name="T25" fmla="*/ 2147483646 h 1857"/>
              <a:gd name="T26" fmla="*/ 2147483646 w 2050"/>
              <a:gd name="T27" fmla="*/ 2147483646 h 1857"/>
              <a:gd name="T28" fmla="*/ 2147483646 w 2050"/>
              <a:gd name="T29" fmla="*/ 2147483646 h 1857"/>
              <a:gd name="T30" fmla="*/ 2147483646 w 2050"/>
              <a:gd name="T31" fmla="*/ 2147483646 h 1857"/>
              <a:gd name="T32" fmla="*/ 0 w 2050"/>
              <a:gd name="T33" fmla="*/ 2147483646 h 1857"/>
              <a:gd name="T34" fmla="*/ 2147483646 w 2050"/>
              <a:gd name="T35" fmla="*/ 2147483646 h 1857"/>
              <a:gd name="T36" fmla="*/ 2147483646 w 2050"/>
              <a:gd name="T37" fmla="*/ 2147483646 h 1857"/>
              <a:gd name="T38" fmla="*/ 2147483646 w 2050"/>
              <a:gd name="T39" fmla="*/ 2147483646 h 1857"/>
              <a:gd name="T40" fmla="*/ 2147483646 w 2050"/>
              <a:gd name="T41" fmla="*/ 2147483646 h 1857"/>
              <a:gd name="T42" fmla="*/ 2147483646 w 2050"/>
              <a:gd name="T43" fmla="*/ 2147483646 h 1857"/>
              <a:gd name="T44" fmla="*/ 2147483646 w 2050"/>
              <a:gd name="T45" fmla="*/ 2147483646 h 1857"/>
              <a:gd name="T46" fmla="*/ 2147483646 w 2050"/>
              <a:gd name="T47" fmla="*/ 2147483646 h 1857"/>
              <a:gd name="T48" fmla="*/ 2147483646 w 2050"/>
              <a:gd name="T49" fmla="*/ 2147483646 h 1857"/>
              <a:gd name="T50" fmla="*/ 2147483646 w 2050"/>
              <a:gd name="T51" fmla="*/ 2147483646 h 1857"/>
              <a:gd name="T52" fmla="*/ 2147483646 w 2050"/>
              <a:gd name="T53" fmla="*/ 2147483646 h 1857"/>
              <a:gd name="T54" fmla="*/ 2147483646 w 2050"/>
              <a:gd name="T55" fmla="*/ 2147483646 h 1857"/>
              <a:gd name="T56" fmla="*/ 2147483646 w 2050"/>
              <a:gd name="T57" fmla="*/ 2147483646 h 1857"/>
              <a:gd name="T58" fmla="*/ 2147483646 w 2050"/>
              <a:gd name="T59" fmla="*/ 2147483646 h 1857"/>
              <a:gd name="T60" fmla="*/ 2147483646 w 2050"/>
              <a:gd name="T61" fmla="*/ 2147483646 h 1857"/>
              <a:gd name="T62" fmla="*/ 2147483646 w 2050"/>
              <a:gd name="T63" fmla="*/ 2147483646 h 1857"/>
              <a:gd name="T64" fmla="*/ 2147483646 w 2050"/>
              <a:gd name="T65" fmla="*/ 2147483646 h 1857"/>
              <a:gd name="T66" fmla="*/ 2147483646 w 2050"/>
              <a:gd name="T67" fmla="*/ 2147483646 h 18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50"/>
              <a:gd name="T103" fmla="*/ 0 h 1857"/>
              <a:gd name="T104" fmla="*/ 2050 w 2050"/>
              <a:gd name="T105" fmla="*/ 1857 h 185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50" h="1857">
                <a:moveTo>
                  <a:pt x="2050" y="929"/>
                </a:moveTo>
                <a:lnTo>
                  <a:pt x="2029" y="741"/>
                </a:lnTo>
                <a:lnTo>
                  <a:pt x="1969" y="567"/>
                </a:lnTo>
                <a:lnTo>
                  <a:pt x="1874" y="409"/>
                </a:lnTo>
                <a:lnTo>
                  <a:pt x="1749" y="271"/>
                </a:lnTo>
                <a:lnTo>
                  <a:pt x="1597" y="158"/>
                </a:lnTo>
                <a:lnTo>
                  <a:pt x="1423" y="73"/>
                </a:lnTo>
                <a:lnTo>
                  <a:pt x="1230" y="18"/>
                </a:lnTo>
                <a:lnTo>
                  <a:pt x="1025" y="0"/>
                </a:lnTo>
                <a:lnTo>
                  <a:pt x="818" y="18"/>
                </a:lnTo>
                <a:lnTo>
                  <a:pt x="626" y="73"/>
                </a:lnTo>
                <a:lnTo>
                  <a:pt x="451" y="158"/>
                </a:lnTo>
                <a:lnTo>
                  <a:pt x="300" y="271"/>
                </a:lnTo>
                <a:lnTo>
                  <a:pt x="174" y="409"/>
                </a:lnTo>
                <a:lnTo>
                  <a:pt x="80" y="567"/>
                </a:lnTo>
                <a:lnTo>
                  <a:pt x="20" y="741"/>
                </a:lnTo>
                <a:lnTo>
                  <a:pt x="0" y="929"/>
                </a:lnTo>
                <a:lnTo>
                  <a:pt x="20" y="1115"/>
                </a:lnTo>
                <a:lnTo>
                  <a:pt x="80" y="1289"/>
                </a:lnTo>
                <a:lnTo>
                  <a:pt x="174" y="1447"/>
                </a:lnTo>
                <a:lnTo>
                  <a:pt x="300" y="1585"/>
                </a:lnTo>
                <a:lnTo>
                  <a:pt x="451" y="1698"/>
                </a:lnTo>
                <a:lnTo>
                  <a:pt x="626" y="1784"/>
                </a:lnTo>
                <a:lnTo>
                  <a:pt x="818" y="1838"/>
                </a:lnTo>
                <a:lnTo>
                  <a:pt x="1025" y="1857"/>
                </a:lnTo>
                <a:lnTo>
                  <a:pt x="1230" y="1838"/>
                </a:lnTo>
                <a:lnTo>
                  <a:pt x="1423" y="1784"/>
                </a:lnTo>
                <a:lnTo>
                  <a:pt x="1597" y="1698"/>
                </a:lnTo>
                <a:lnTo>
                  <a:pt x="1749" y="1585"/>
                </a:lnTo>
                <a:lnTo>
                  <a:pt x="1874" y="1447"/>
                </a:lnTo>
                <a:lnTo>
                  <a:pt x="1969" y="1289"/>
                </a:lnTo>
                <a:lnTo>
                  <a:pt x="2029" y="1115"/>
                </a:lnTo>
                <a:lnTo>
                  <a:pt x="2050" y="929"/>
                </a:lnTo>
              </a:path>
            </a:pathLst>
          </a:cu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2700" kern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138247" name="Line 11"/>
          <p:cNvSpPr>
            <a:spLocks noChangeShapeType="1"/>
          </p:cNvSpPr>
          <p:nvPr/>
        </p:nvSpPr>
        <p:spPr bwMode="auto">
          <a:xfrm flipV="1">
            <a:off x="3547001" y="2406737"/>
            <a:ext cx="446485" cy="333375"/>
          </a:xfrm>
          <a:prstGeom prst="line">
            <a:avLst/>
          </a:prstGeom>
          <a:noFill/>
          <a:ln w="492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2700" kern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138248" name="Freeform 12"/>
          <p:cNvSpPr>
            <a:spLocks/>
          </p:cNvSpPr>
          <p:nvPr/>
        </p:nvSpPr>
        <p:spPr bwMode="auto">
          <a:xfrm>
            <a:off x="3930382" y="2362682"/>
            <a:ext cx="121444" cy="110729"/>
          </a:xfrm>
          <a:custGeom>
            <a:avLst/>
            <a:gdLst>
              <a:gd name="T0" fmla="*/ 0 w 406"/>
              <a:gd name="T1" fmla="*/ 2147483646 h 373"/>
              <a:gd name="T2" fmla="*/ 2147483646 w 406"/>
              <a:gd name="T3" fmla="*/ 0 h 373"/>
              <a:gd name="T4" fmla="*/ 2147483646 w 406"/>
              <a:gd name="T5" fmla="*/ 2147483646 h 373"/>
              <a:gd name="T6" fmla="*/ 2147483646 w 406"/>
              <a:gd name="T7" fmla="*/ 2147483646 h 373"/>
              <a:gd name="T8" fmla="*/ 0 w 406"/>
              <a:gd name="T9" fmla="*/ 2147483646 h 3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6"/>
              <a:gd name="T16" fmla="*/ 0 h 373"/>
              <a:gd name="T17" fmla="*/ 406 w 406"/>
              <a:gd name="T18" fmla="*/ 373 h 3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6" h="373">
                <a:moveTo>
                  <a:pt x="0" y="71"/>
                </a:moveTo>
                <a:lnTo>
                  <a:pt x="406" y="0"/>
                </a:lnTo>
                <a:lnTo>
                  <a:pt x="218" y="373"/>
                </a:lnTo>
                <a:lnTo>
                  <a:pt x="208" y="148"/>
                </a:lnTo>
                <a:lnTo>
                  <a:pt x="0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2700" kern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138249" name="Line 13"/>
          <p:cNvSpPr>
            <a:spLocks noChangeShapeType="1"/>
          </p:cNvSpPr>
          <p:nvPr/>
        </p:nvSpPr>
        <p:spPr bwMode="auto">
          <a:xfrm>
            <a:off x="3544619" y="3325899"/>
            <a:ext cx="396479" cy="341709"/>
          </a:xfrm>
          <a:prstGeom prst="line">
            <a:avLst/>
          </a:prstGeom>
          <a:noFill/>
          <a:ln w="492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2700" kern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138250" name="Freeform 14"/>
          <p:cNvSpPr>
            <a:spLocks/>
          </p:cNvSpPr>
          <p:nvPr/>
        </p:nvSpPr>
        <p:spPr bwMode="auto">
          <a:xfrm>
            <a:off x="3876804" y="3602124"/>
            <a:ext cx="120253" cy="114300"/>
          </a:xfrm>
          <a:custGeom>
            <a:avLst/>
            <a:gdLst>
              <a:gd name="T0" fmla="*/ 2147483646 w 401"/>
              <a:gd name="T1" fmla="*/ 0 h 385"/>
              <a:gd name="T2" fmla="*/ 2147483646 w 401"/>
              <a:gd name="T3" fmla="*/ 2147483646 h 385"/>
              <a:gd name="T4" fmla="*/ 0 w 401"/>
              <a:gd name="T5" fmla="*/ 2147483646 h 385"/>
              <a:gd name="T6" fmla="*/ 2147483646 w 401"/>
              <a:gd name="T7" fmla="*/ 2147483646 h 385"/>
              <a:gd name="T8" fmla="*/ 2147483646 w 401"/>
              <a:gd name="T9" fmla="*/ 0 h 3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1"/>
              <a:gd name="T16" fmla="*/ 0 h 385"/>
              <a:gd name="T17" fmla="*/ 401 w 401"/>
              <a:gd name="T18" fmla="*/ 385 h 3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1" h="385">
                <a:moveTo>
                  <a:pt x="239" y="0"/>
                </a:moveTo>
                <a:lnTo>
                  <a:pt x="401" y="385"/>
                </a:lnTo>
                <a:lnTo>
                  <a:pt x="0" y="286"/>
                </a:lnTo>
                <a:lnTo>
                  <a:pt x="214" y="223"/>
                </a:lnTo>
                <a:lnTo>
                  <a:pt x="2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defTabSz="410751" eaLnBrk="1" fontAlgn="auto" hangingPunct="1">
              <a:spcBef>
                <a:spcPts val="0"/>
              </a:spcBef>
              <a:spcAft>
                <a:spcPts val="0"/>
              </a:spcAft>
            </a:pPr>
            <a:endParaRPr lang="en-CA" sz="2700" kern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99339" name="Rectangle 4"/>
          <p:cNvSpPr>
            <a:spLocks noChangeArrowheads="1"/>
          </p:cNvSpPr>
          <p:nvPr/>
        </p:nvSpPr>
        <p:spPr bwMode="auto">
          <a:xfrm>
            <a:off x="2089305" y="3008258"/>
            <a:ext cx="913713" cy="19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237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Fed </a:t>
            </a:r>
            <a:r>
              <a:rPr lang="en-US" altLang="en-US" sz="1237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enterally</a:t>
            </a:r>
            <a:endParaRPr lang="en-US" altLang="en-US" sz="1237" kern="0" dirty="0">
              <a:solidFill>
                <a:srgbClr val="340053">
                  <a:lumMod val="90000"/>
                  <a:lumOff val="10000"/>
                </a:srgbClr>
              </a:solidFill>
              <a:latin typeface="Arial" panose="020B0604020202020204" pitchFamily="34" charset="0"/>
              <a:cs typeface="Gill Sans Light"/>
              <a:sym typeface="Gill Sans Light"/>
            </a:endParaRPr>
          </a:p>
        </p:txBody>
      </p:sp>
      <p:sp>
        <p:nvSpPr>
          <p:cNvPr id="138252" name="TextBox 41"/>
          <p:cNvSpPr txBox="1">
            <a:spLocks noChangeArrowheads="1"/>
          </p:cNvSpPr>
          <p:nvPr/>
        </p:nvSpPr>
        <p:spPr bwMode="auto">
          <a:xfrm>
            <a:off x="5659169" y="2386496"/>
            <a:ext cx="10287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1350" kern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Primary Outcome</a:t>
            </a:r>
          </a:p>
        </p:txBody>
      </p:sp>
      <p:grpSp>
        <p:nvGrpSpPr>
          <p:cNvPr id="138253" name="Group 1"/>
          <p:cNvGrpSpPr>
            <a:grpSpLocks/>
          </p:cNvGrpSpPr>
          <p:nvPr/>
        </p:nvGrpSpPr>
        <p:grpSpPr bwMode="auto">
          <a:xfrm>
            <a:off x="5604400" y="2866916"/>
            <a:ext cx="1083469" cy="844153"/>
            <a:chOff x="6860792" y="3276600"/>
            <a:chExt cx="1927225" cy="2057400"/>
          </a:xfrm>
        </p:grpSpPr>
        <p:sp>
          <p:nvSpPr>
            <p:cNvPr id="138258" name="Rectangle 40"/>
            <p:cNvSpPr>
              <a:spLocks noChangeArrowheads="1"/>
            </p:cNvSpPr>
            <p:nvPr/>
          </p:nvSpPr>
          <p:spPr bwMode="auto">
            <a:xfrm>
              <a:off x="6934200" y="3276600"/>
              <a:ext cx="1752600" cy="205740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410751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en-CA" altLang="en-US" sz="1350" kern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endParaRPr>
            </a:p>
          </p:txBody>
        </p:sp>
        <p:sp>
          <p:nvSpPr>
            <p:cNvPr id="138259" name="TextBox 42"/>
            <p:cNvSpPr txBox="1">
              <a:spLocks noChangeArrowheads="1"/>
            </p:cNvSpPr>
            <p:nvPr/>
          </p:nvSpPr>
          <p:spPr bwMode="auto">
            <a:xfrm>
              <a:off x="6860792" y="3510755"/>
              <a:ext cx="1927225" cy="123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410751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altLang="en-US" sz="1350" kern="0" dirty="0">
                  <a:solidFill>
                    <a:srgbClr val="340053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cs typeface="Gill Sans Light"/>
                  <a:sym typeface="Gill Sans Light"/>
                </a:rPr>
                <a:t>60 day</a:t>
              </a:r>
            </a:p>
            <a:p>
              <a:pPr algn="ctr" defTabSz="410751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altLang="en-US" sz="1350" kern="0" dirty="0">
                  <a:solidFill>
                    <a:srgbClr val="340053">
                      <a:lumMod val="90000"/>
                      <a:lumOff val="10000"/>
                    </a:srgbClr>
                  </a:solidFill>
                  <a:latin typeface="Arial" panose="020B0604020202020204" pitchFamily="34" charset="0"/>
                  <a:cs typeface="Gill Sans Light"/>
                  <a:sym typeface="Gill Sans Light"/>
                </a:rPr>
                <a:t>mortality</a:t>
              </a:r>
            </a:p>
          </p:txBody>
        </p:sp>
      </p:grpSp>
      <p:sp>
        <p:nvSpPr>
          <p:cNvPr id="138255" name="TextBox 19"/>
          <p:cNvSpPr txBox="1">
            <a:spLocks noChangeArrowheads="1"/>
          </p:cNvSpPr>
          <p:nvPr/>
        </p:nvSpPr>
        <p:spPr bwMode="auto">
          <a:xfrm>
            <a:off x="3944668" y="2772259"/>
            <a:ext cx="1071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900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Stratified by:</a:t>
            </a:r>
          </a:p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900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Site</a:t>
            </a:r>
          </a:p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900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BMI</a:t>
            </a:r>
          </a:p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900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Med vs </a:t>
            </a:r>
            <a:r>
              <a:rPr lang="en-CA" altLang="en-US" sz="900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Gill Sans Light"/>
                <a:sym typeface="Gill Sans Light"/>
              </a:rPr>
              <a:t>Surg</a:t>
            </a:r>
            <a:endParaRPr lang="en-CA" altLang="en-US" sz="900" kern="0" dirty="0">
              <a:solidFill>
                <a:srgbClr val="340053">
                  <a:lumMod val="90000"/>
                  <a:lumOff val="10000"/>
                </a:srgbClr>
              </a:solidFill>
              <a:latin typeface="Arial" panose="020B0604020202020204" pitchFamily="34" charset="0"/>
              <a:cs typeface="Gill Sans Light"/>
              <a:sym typeface="Gill Sans Light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3"/>
          <a:srcRect t="26122" b="40705"/>
          <a:stretch/>
        </p:blipFill>
        <p:spPr bwMode="auto">
          <a:xfrm>
            <a:off x="334867" y="1546784"/>
            <a:ext cx="8502377" cy="253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Effort_Logo.png"/>
          <p:cNvPicPr/>
          <p:nvPr/>
        </p:nvPicPr>
        <p:blipFill>
          <a:blip r:embed="rId4"/>
          <a:srcRect r="30802" b="51271"/>
          <a:stretch>
            <a:fillRect/>
          </a:stretch>
        </p:blipFill>
        <p:spPr>
          <a:xfrm>
            <a:off x="7509025" y="136786"/>
            <a:ext cx="2046277" cy="1060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CCNLogo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42307" y="136786"/>
            <a:ext cx="1666553" cy="79378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383884" y="1779777"/>
            <a:ext cx="2178094" cy="1587294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52E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4000 </a:t>
            </a: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s-MX" sz="1969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Nutritionally</a:t>
            </a: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</a:t>
            </a:r>
            <a:r>
              <a:rPr lang="es-MX" sz="1969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high</a:t>
            </a: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</a:t>
            </a: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s-MX" sz="1969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risk</a:t>
            </a: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ICU </a:t>
            </a:r>
            <a:r>
              <a:rPr lang="es-MX" sz="1969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patients</a:t>
            </a:r>
            <a:endParaRPr lang="es-MX" sz="1969" kern="0" dirty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endParaRPr lang="es-MX" sz="1969" kern="0" dirty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endParaRPr lang="es-MX" sz="1969" kern="0" dirty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03205" y="2231890"/>
            <a:ext cx="873599" cy="1014448"/>
          </a:xfrm>
          <a:prstGeom prst="ellipse">
            <a:avLst/>
          </a:prstGeom>
          <a:solidFill>
            <a:srgbClr val="0052E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4219" kern="0" dirty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rPr>
              <a:t>R</a:t>
            </a:r>
            <a:endParaRPr lang="en-CA" sz="4219" kern="0" dirty="0">
              <a:solidFill>
                <a:srgbClr val="FFFFFF"/>
              </a:solidFill>
              <a:latin typeface="Gill Sans Light"/>
              <a:cs typeface="Gill Sans Light"/>
              <a:sym typeface="Gill Sans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23150" y="1554908"/>
            <a:ext cx="1983926" cy="11755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52E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eaLnBrk="1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687" b="1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Higher</a:t>
            </a:r>
            <a:r>
              <a:rPr lang="es-MX" sz="1687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</a:t>
            </a:r>
            <a:r>
              <a:rPr lang="es-MX" sz="1687" b="1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protein</a:t>
            </a:r>
            <a:r>
              <a:rPr lang="es-MX" sz="1687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</a:t>
            </a:r>
          </a:p>
          <a:p>
            <a:pPr algn="ctr" defTabSz="410751" eaLnBrk="1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687" b="1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dose</a:t>
            </a:r>
            <a:endParaRPr lang="es-MX" sz="1687" b="1" kern="0" dirty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  <a:p>
            <a:pPr algn="ctr" defTabSz="410751" eaLnBrk="1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406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( </a:t>
            </a:r>
            <a:r>
              <a:rPr lang="es-MX" sz="1406" b="1" u="sng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&gt;</a:t>
            </a:r>
            <a:r>
              <a:rPr lang="es-MX" sz="1406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2.2 g/kg/d)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46493" y="2841210"/>
            <a:ext cx="1983926" cy="117557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52E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eaLnBrk="1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687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Usual </a:t>
            </a:r>
            <a:r>
              <a:rPr lang="es-MX" sz="1687" b="1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protein</a:t>
            </a:r>
            <a:r>
              <a:rPr lang="es-MX" sz="1687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</a:t>
            </a:r>
          </a:p>
          <a:p>
            <a:pPr algn="ctr" defTabSz="410751" eaLnBrk="1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687" b="1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dose</a:t>
            </a:r>
            <a:endParaRPr lang="es-MX" sz="1687" b="1" kern="0" dirty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  <a:p>
            <a:pPr algn="ctr" defTabSz="410751" eaLnBrk="1" fontAlgn="auto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s-MX" sz="1406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( </a:t>
            </a:r>
            <a:r>
              <a:rPr lang="es-MX" sz="1406" b="1" u="sng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&lt;</a:t>
            </a:r>
            <a:r>
              <a:rPr lang="es-MX" sz="1406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1.2 g/kg/d)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39396" y="2064886"/>
            <a:ext cx="2297848" cy="150047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52E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s-MX" sz="1687" b="1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OUTCOMES</a:t>
            </a: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endParaRPr lang="es-MX" sz="1687" b="1" kern="0" dirty="0">
              <a:solidFill>
                <a:srgbClr val="340053">
                  <a:lumMod val="90000"/>
                  <a:lumOff val="10000"/>
                </a:srgbClr>
              </a:solidFill>
              <a:latin typeface="Gill Sans Light"/>
              <a:cs typeface="Gill Sans Light"/>
              <a:sym typeface="Gill Sans Light"/>
            </a:endParaRP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60-day </a:t>
            </a:r>
            <a:r>
              <a:rPr lang="es-MX" sz="1969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mortality</a:t>
            </a: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, </a:t>
            </a: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time to </a:t>
            </a:r>
            <a:r>
              <a:rPr lang="es-MX" sz="1969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discharge</a:t>
            </a: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</a:t>
            </a: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s-MX" sz="1969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alive</a:t>
            </a: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</a:t>
            </a:r>
            <a:r>
              <a:rPr lang="es-MX" sz="1969" kern="0" dirty="0" err="1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from</a:t>
            </a:r>
            <a:r>
              <a:rPr lang="es-MX" sz="1969" kern="0" dirty="0">
                <a:solidFill>
                  <a:srgbClr val="340053">
                    <a:lumMod val="90000"/>
                    <a:lumOff val="10000"/>
                  </a:srgbClr>
                </a:solidFill>
                <a:latin typeface="Gill Sans Light"/>
                <a:cs typeface="Gill Sans Light"/>
                <a:sym typeface="Gill Sans Light"/>
              </a:rPr>
              <a:t> hospital</a:t>
            </a:r>
          </a:p>
        </p:txBody>
      </p:sp>
      <p:sp>
        <p:nvSpPr>
          <p:cNvPr id="29" name="Rectangle 33"/>
          <p:cNvSpPr>
            <a:spLocks noChangeArrowheads="1"/>
          </p:cNvSpPr>
          <p:nvPr/>
        </p:nvSpPr>
        <p:spPr bwMode="auto">
          <a:xfrm>
            <a:off x="1333278" y="388086"/>
            <a:ext cx="6400143" cy="48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1898" b="1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The </a:t>
            </a:r>
            <a:r>
              <a:rPr lang="en-CA" altLang="en-US" sz="1898" b="1" u="sng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Eff</a:t>
            </a:r>
            <a:r>
              <a:rPr lang="en-CA" altLang="en-US" sz="1898" b="1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ect </a:t>
            </a:r>
            <a:r>
              <a:rPr lang="en-CA" altLang="en-US" sz="1898" b="1" u="sng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o</a:t>
            </a:r>
            <a:r>
              <a:rPr lang="en-CA" altLang="en-US" sz="1898" b="1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f Higher P</a:t>
            </a:r>
            <a:r>
              <a:rPr lang="en-CA" altLang="en-US" sz="1898" b="1" u="sng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r</a:t>
            </a:r>
            <a:r>
              <a:rPr lang="en-CA" altLang="en-US" sz="1898" b="1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otein Dosing </a:t>
            </a:r>
          </a:p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1898" b="1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in Critically Ill Patien</a:t>
            </a:r>
            <a:r>
              <a:rPr lang="en-CA" altLang="en-US" sz="1898" b="1" u="sng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t</a:t>
            </a:r>
            <a:r>
              <a:rPr lang="en-CA" altLang="en-US" sz="1898" b="1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s:</a:t>
            </a:r>
          </a:p>
          <a:p>
            <a:pPr algn="ctr" defTabSz="410751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1898" b="1" kern="0" dirty="0">
                <a:solidFill>
                  <a:srgbClr val="0052E2"/>
                </a:solidFill>
                <a:latin typeface="Avenir Next Condensed"/>
                <a:cs typeface="Gill Sans Light"/>
                <a:sym typeface="Gill Sans Light"/>
              </a:rPr>
              <a:t>The EFFORT Trial 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2230239" y="4412187"/>
            <a:ext cx="4500425" cy="100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10751" eaLnBrk="1" fontAlgn="auto" hangingPunct="1">
              <a:spcAft>
                <a:spcPts val="0"/>
              </a:spcAft>
              <a:buNone/>
            </a:pPr>
            <a:r>
              <a:rPr lang="en-GB" sz="1969" kern="0" dirty="0">
                <a:solidFill>
                  <a:srgbClr val="535353"/>
                </a:solidFill>
                <a:cs typeface="Gill Sans Light"/>
                <a:sym typeface="Gill Sans Light"/>
              </a:rPr>
              <a:t>A multicentre, pragmatic, volunteer-driven, registry-based, randomized, clinical trial. </a:t>
            </a:r>
            <a:endParaRPr lang="en-CA" sz="1969" kern="0" dirty="0">
              <a:solidFill>
                <a:srgbClr val="535353"/>
              </a:solidFill>
              <a:cs typeface="Gill Sans Light"/>
              <a:sym typeface="Gill Sans Ligh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CDFC9D-FEE2-504C-819D-965E1BBDC9C9}"/>
              </a:ext>
            </a:extLst>
          </p:cNvPr>
          <p:cNvSpPr txBox="1"/>
          <p:nvPr/>
        </p:nvSpPr>
        <p:spPr>
          <a:xfrm>
            <a:off x="-151902" y="5444991"/>
            <a:ext cx="9370501" cy="851067"/>
          </a:xfrm>
          <a:prstGeom prst="rect">
            <a:avLst/>
          </a:prstGeom>
          <a:solidFill>
            <a:srgbClr val="0052E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CA" sz="2531" kern="0" dirty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rPr>
              <a:t>475 patients randomized to date; 1 site from Russia- would like more!!</a:t>
            </a:r>
          </a:p>
          <a:p>
            <a:pPr algn="ctr" defTabSz="410751" eaLnBrk="1" fontAlgn="auto" latinLnBrk="1">
              <a:spcBef>
                <a:spcPts val="0"/>
              </a:spcBef>
              <a:spcAft>
                <a:spcPts val="0"/>
              </a:spcAft>
            </a:pPr>
            <a:r>
              <a:rPr lang="en-CA" sz="2531" kern="0" dirty="0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rPr>
              <a:t>See our website </a:t>
            </a:r>
            <a:r>
              <a:rPr lang="en-CA" sz="2531" kern="0" dirty="0" err="1">
                <a:solidFill>
                  <a:srgbClr val="FFFFFF"/>
                </a:solidFill>
                <a:latin typeface="Gill Sans Light"/>
                <a:cs typeface="Gill Sans Light"/>
                <a:sym typeface="Gill Sans Light"/>
              </a:rPr>
              <a:t>www.criticalcarenutrition.com</a:t>
            </a:r>
            <a:endParaRPr lang="en-CA" sz="2531" kern="0" dirty="0">
              <a:solidFill>
                <a:srgbClr val="FFFFFF"/>
              </a:solidFill>
              <a:latin typeface="Gill Sans Light"/>
              <a:cs typeface="Gill Sans Light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424809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2" r="28910"/>
          <a:stretch/>
        </p:blipFill>
        <p:spPr>
          <a:xfrm>
            <a:off x="0" y="0"/>
            <a:ext cx="577302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07996" y="0"/>
            <a:ext cx="3536004" cy="6858000"/>
          </a:xfrm>
          <a:prstGeom prst="rect">
            <a:avLst/>
          </a:prstGeom>
          <a:solidFill>
            <a:srgbClr val="1A99DC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5000"/>
              </a:lnSpc>
              <a:spcBef>
                <a:spcPts val="1200"/>
              </a:spcBef>
            </a:pPr>
            <a:endParaRPr lang="en-US" altLang="en-US" sz="2800" b="1" dirty="0">
              <a:solidFill>
                <a:srgbClr val="FFC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7996" y="880681"/>
            <a:ext cx="32693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More Protein may be Associated </a:t>
            </a:r>
            <a:br>
              <a:rPr lang="en-US" altLang="en-US" sz="2800" b="1" dirty="0">
                <a:solidFill>
                  <a:schemeClr val="bg1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</a:rPr>
              <a:t>with Improved </a:t>
            </a:r>
            <a:br>
              <a:rPr lang="en-US" altLang="en-US" sz="2800" b="1" dirty="0">
                <a:solidFill>
                  <a:schemeClr val="bg1"/>
                </a:solidFill>
              </a:rPr>
            </a:br>
            <a:r>
              <a:rPr lang="en-US" altLang="en-US" sz="2800" b="1" dirty="0">
                <a:solidFill>
                  <a:schemeClr val="bg1"/>
                </a:solidFill>
              </a:rPr>
              <a:t>Functional Recovery???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7996" y="3378740"/>
            <a:ext cx="3212154" cy="1183635"/>
          </a:xfrm>
          <a:prstGeom prst="rect">
            <a:avLst/>
          </a:prstGeom>
          <a:noFill/>
          <a:effectLst/>
        </p:spPr>
        <p:txBody>
          <a:bodyPr wrap="none" anchor="ctr" anchorCtr="0">
            <a:noAutofit/>
          </a:bodyPr>
          <a:lstStyle/>
          <a:p>
            <a:pPr algn="ctr">
              <a:lnSpc>
                <a:spcPct val="85000"/>
              </a:lnSpc>
              <a:buFontTx/>
              <a:buNone/>
            </a:pPr>
            <a:r>
              <a:rPr lang="en-US" alt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feed </a:t>
            </a:r>
            <a:br>
              <a:rPr lang="en-US" alt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 better,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3656" y="4566248"/>
            <a:ext cx="306083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rgbClr val="FFC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may will </a:t>
            </a:r>
            <a:br>
              <a:rPr lang="en-US" altLang="en-US" sz="2800" b="1" dirty="0">
                <a:solidFill>
                  <a:srgbClr val="FFC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2800" b="1" dirty="0">
                <a:solidFill>
                  <a:srgbClr val="FFC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leave sooner?</a:t>
            </a:r>
          </a:p>
        </p:txBody>
      </p:sp>
    </p:spTree>
    <p:extLst>
      <p:ext uri="{BB962C8B-B14F-4D97-AF65-F5344CB8AC3E}">
        <p14:creationId xmlns:p14="http://schemas.microsoft.com/office/powerpoint/2010/main" val="1294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4945455" y="5542120"/>
            <a:ext cx="3148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Rice TW, et al. </a:t>
            </a:r>
            <a:r>
              <a:rPr lang="en-US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JAMA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2012;307(8):795-803.</a:t>
            </a:r>
          </a:p>
        </p:txBody>
      </p:sp>
      <p:sp>
        <p:nvSpPr>
          <p:cNvPr id="532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4000" dirty="0"/>
              <a:t>Initial Tropic vs. Full EN </a:t>
            </a:r>
            <a:br>
              <a:rPr lang="en-CA" altLang="en-US" sz="4000" dirty="0"/>
            </a:br>
            <a:r>
              <a:rPr lang="en-CA" altLang="en-US" sz="4000" dirty="0"/>
              <a:t>in Patients with Acute Lung Injury </a:t>
            </a:r>
          </a:p>
        </p:txBody>
      </p:sp>
      <p:pic>
        <p:nvPicPr>
          <p:cNvPr id="5325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17" y="2865834"/>
            <a:ext cx="6582966" cy="2620566"/>
          </a:xfrm>
          <a:prstGeom prst="rect">
            <a:avLst/>
          </a:prstGeom>
          <a:noFill/>
          <a:ln w="6350">
            <a:solidFill>
              <a:srgbClr val="1AA4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97313" y="2305908"/>
            <a:ext cx="2864693" cy="5042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itchFamily="34" charset="0"/>
              </a:rPr>
              <a:t>The EDEN randomized trial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615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4000" dirty="0"/>
              <a:t>Initial Tropic vs. Full EN </a:t>
            </a:r>
            <a:br>
              <a:rPr lang="en-CA" altLang="en-US" sz="4000" dirty="0"/>
            </a:br>
            <a:r>
              <a:rPr lang="en-CA" altLang="en-US" sz="4000" dirty="0"/>
              <a:t>in Patients with Acute Lung Injury </a:t>
            </a:r>
          </a:p>
        </p:txBody>
      </p:sp>
      <p:pic>
        <p:nvPicPr>
          <p:cNvPr id="552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6" y="2969180"/>
            <a:ext cx="2587229" cy="2422922"/>
          </a:xfrm>
          <a:prstGeom prst="rect">
            <a:avLst/>
          </a:prstGeom>
          <a:noFill/>
          <a:ln w="6350">
            <a:solidFill>
              <a:srgbClr val="1AA4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8" y="2969180"/>
            <a:ext cx="3902869" cy="2422922"/>
          </a:xfrm>
          <a:prstGeom prst="rect">
            <a:avLst/>
          </a:prstGeom>
          <a:noFill/>
          <a:ln w="6350">
            <a:solidFill>
              <a:srgbClr val="1AA4D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0" y="2362200"/>
            <a:ext cx="2928135" cy="523324"/>
          </a:xfrm>
          <a:prstGeom prst="rect">
            <a:avLst/>
          </a:prstGeom>
          <a:solidFill>
            <a:srgbClr val="1AA4D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" b="1" dirty="0">
                <a:latin typeface="Arial" panose="020B0604020202020204" pitchFamily="34" charset="0"/>
                <a:cs typeface="Arial" pitchFamily="34" charset="0"/>
              </a:rPr>
              <a:t>The EDEN randomized trial</a:t>
            </a:r>
          </a:p>
        </p:txBody>
      </p:sp>
      <p:sp>
        <p:nvSpPr>
          <p:cNvPr id="55302" name="TextBox 5"/>
          <p:cNvSpPr txBox="1">
            <a:spLocks noChangeArrowheads="1"/>
          </p:cNvSpPr>
          <p:nvPr/>
        </p:nvSpPr>
        <p:spPr bwMode="auto">
          <a:xfrm>
            <a:off x="5191127" y="5424247"/>
            <a:ext cx="3148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Rice TW, et al. </a:t>
            </a:r>
            <a:r>
              <a:rPr lang="en-US" alt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JAMA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2012;307(8):795-803.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287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21" y="145309"/>
            <a:ext cx="6507757" cy="172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371536" cy="458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55" y="2133600"/>
            <a:ext cx="6972087" cy="8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CA" altLang="en-US" sz="2800">
                <a:latin typeface="AdvPSA183"/>
              </a:rPr>
              <a:t>Trophic vs. Full enteral feeding in critically ill patients with acute respiratory failure</a:t>
            </a:r>
            <a:endParaRPr lang="en-CA" altLang="en-US"/>
          </a:p>
        </p:txBody>
      </p:sp>
      <p:sp>
        <p:nvSpPr>
          <p:cNvPr id="13619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191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/>
              <a:t>	“survivors who received initial full-energy enteral nutrition were more likely to be discharged home with or without help as compared to a rehabilitation facility (68.3% for the full-energy group vs. 51.3% for the trophic group; p = .04).” </a:t>
            </a:r>
            <a:endParaRPr lang="en-CA" altLang="en-US" sz="2400"/>
          </a:p>
        </p:txBody>
      </p:sp>
      <p:sp>
        <p:nvSpPr>
          <p:cNvPr id="136196" name="TextBox 3"/>
          <p:cNvSpPr txBox="1">
            <a:spLocks noChangeArrowheads="1"/>
          </p:cNvSpPr>
          <p:nvPr/>
        </p:nvSpPr>
        <p:spPr bwMode="auto">
          <a:xfrm>
            <a:off x="5638800" y="640080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2000">
                <a:solidFill>
                  <a:schemeClr val="tx2"/>
                </a:solidFill>
                <a:latin typeface="Arial" panose="020B0604020202020204" pitchFamily="34" charset="0"/>
              </a:rPr>
              <a:t>Rice CCM 2011;39:967</a:t>
            </a:r>
          </a:p>
        </p:txBody>
      </p:sp>
      <p:pic>
        <p:nvPicPr>
          <p:cNvPr id="13619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8400"/>
            <a:ext cx="28892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83068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1485994" y="252346"/>
            <a:ext cx="6172012" cy="857224"/>
          </a:xfrm>
        </p:spPr>
        <p:txBody>
          <a:bodyPr>
            <a:normAutofit fontScale="90000"/>
          </a:bodyPr>
          <a:lstStyle/>
          <a:p>
            <a:r>
              <a:rPr lang="en-US" altLang="en-US" sz="2400" dirty="0">
                <a:solidFill>
                  <a:srgbClr val="0000FF"/>
                </a:solidFill>
              </a:rPr>
              <a:t>Nutritional Adequacy and Long-term Outcomes in Critically Ill Patients Requiring Prolonged Mechanical Ventilation</a:t>
            </a:r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1800"/>
              <a:t>Sub study of the REDOXS study</a:t>
            </a:r>
          </a:p>
          <a:p>
            <a:r>
              <a:rPr lang="en-US" altLang="en-US" sz="1800"/>
              <a:t>302 patients survived to 6-months follow-up and were mechanically ventilated for more than eight days in the intensive care unit were included. </a:t>
            </a:r>
          </a:p>
          <a:p>
            <a:r>
              <a:rPr lang="en-US" altLang="en-US" sz="1800"/>
              <a:t>Nutritional adequacy was obtained from the average proportion of prescribed calories received during the first eight days of mechanical ventilation in the ICU. </a:t>
            </a:r>
          </a:p>
          <a:p>
            <a:r>
              <a:rPr lang="en-US" altLang="en-US" sz="1800"/>
              <a:t>HRQoL was prospectively assessed using Short-Form 36 Health Survey (SF-36) questionnaire at three-months and six-months post ICU admission. 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29028" name="TextBox 1"/>
          <p:cNvSpPr txBox="1">
            <a:spLocks noChangeArrowheads="1"/>
          </p:cNvSpPr>
          <p:nvPr/>
        </p:nvSpPr>
        <p:spPr bwMode="auto">
          <a:xfrm>
            <a:off x="5086334" y="5600634"/>
            <a:ext cx="262882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CA" altLang="en-US" sz="1350">
                <a:solidFill>
                  <a:schemeClr val="tx2"/>
                </a:solidFill>
                <a:latin typeface="Arial" panose="020B0604020202020204" pitchFamily="34" charset="0"/>
              </a:rPr>
              <a:t>Wei CCM 2015 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85800" y="14478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pPr algn="l"/>
            <a:r>
              <a:rPr lang="en-US" altLang="en-US" sz="3200">
                <a:latin typeface="Britannic Bold" panose="020B0903060703020204" pitchFamily="34" charset="0"/>
              </a:rPr>
              <a:t>Clinical Scenario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0263" y="2362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/>
              <a:t>79 </a:t>
            </a:r>
            <a:r>
              <a:rPr lang="en-US" altLang="en-US" sz="2800" dirty="0" err="1"/>
              <a:t>yo</a:t>
            </a:r>
            <a:r>
              <a:rPr lang="en-US" altLang="en-US" sz="2800" dirty="0"/>
              <a:t> male admitted to hospital with AMI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/>
              <a:t>Progressive respiratory failure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/>
              <a:t>Aspirates                ARDS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/>
              <a:t>Low volume ventilation, high PEEP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/>
              <a:t>Course complicated by line sepsis resulting in need for </a:t>
            </a:r>
            <a:r>
              <a:rPr lang="en-US" altLang="en-US" sz="2800" dirty="0" err="1"/>
              <a:t>pressors</a:t>
            </a:r>
            <a:r>
              <a:rPr lang="en-US" altLang="en-US" sz="2800" dirty="0"/>
              <a:t> and renal failure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@ 3 weeks, family asks “how much longer do we prolong this?”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“not just about survival; what will he be like?”</a:t>
            </a: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2819400" y="3581400"/>
            <a:ext cx="1150938" cy="0"/>
          </a:xfrm>
          <a:prstGeom prst="line">
            <a:avLst/>
          </a:prstGeom>
          <a:noFill/>
          <a:ln w="60325">
            <a:solidFill>
              <a:schemeClr val="tx2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533400" y="533400"/>
            <a:ext cx="8077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1A99DC"/>
                </a:solidFill>
                <a:latin typeface="Britannic Bold" panose="020B0903060703020204" pitchFamily="34" charset="0"/>
              </a:rPr>
              <a:t>Moving Beyond Survival!</a:t>
            </a:r>
            <a:endParaRPr lang="en-US" altLang="en-US" sz="4400" dirty="0">
              <a:solidFill>
                <a:srgbClr val="1A99DC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0731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523933" cy="304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</a:rPr>
              <a:t>Estimates of association between nutritional adequacy and SF-36 scores</a:t>
            </a:r>
          </a:p>
        </p:txBody>
      </p:sp>
      <p:graphicFrame>
        <p:nvGraphicFramePr>
          <p:cNvPr id="130051" name="Object 2"/>
          <p:cNvGraphicFramePr>
            <a:graphicFrameLocks noChangeAspect="1"/>
          </p:cNvGraphicFramePr>
          <p:nvPr/>
        </p:nvGraphicFramePr>
        <p:xfrm>
          <a:off x="1371698" y="1545489"/>
          <a:ext cx="6570859" cy="4912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r:id="rId4" imgW="5068020" imgH="3794904" progId="Word.Document.12">
                  <p:embed/>
                </p:oleObj>
              </mc:Choice>
              <mc:Fallback>
                <p:oleObj name="Document" r:id="rId4" imgW="5068020" imgH="379490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98" y="1545489"/>
                        <a:ext cx="6570859" cy="4912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2" name="TextBox 3"/>
          <p:cNvSpPr txBox="1">
            <a:spLocks noChangeArrowheads="1"/>
          </p:cNvSpPr>
          <p:nvPr/>
        </p:nvSpPr>
        <p:spPr bwMode="auto">
          <a:xfrm>
            <a:off x="1471707" y="5314893"/>
            <a:ext cx="61029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D2533C"/>
                </a:solidFill>
              </a:rPr>
              <a:t>*</a:t>
            </a:r>
            <a:r>
              <a:rPr lang="en-US" altLang="en-US" sz="1200">
                <a:solidFill>
                  <a:srgbClr val="D2533C"/>
                </a:solidFill>
              </a:rPr>
              <a:t>Every 25% increase in nutritional adequacy; adjusted for age, APACHE II score, baseline SOFA, Functional Comorbidity Index, admission category, primary ICU diagnosis, body mass index, and region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770927" y="12192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58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480" dirty="0">
                <a:latin typeface="Britannic Bold" panose="020B0903060703020204" pitchFamily="34" charset="0"/>
              </a:rPr>
              <a:t>How to get bigger bang for your buck!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657600"/>
            <a:ext cx="7772400" cy="2438400"/>
          </a:xfrm>
        </p:spPr>
        <p:txBody>
          <a:bodyPr/>
          <a:lstStyle/>
          <a:p>
            <a:endParaRPr lang="en-CA" dirty="0"/>
          </a:p>
          <a:p>
            <a:endParaRPr lang="en-CA" dirty="0"/>
          </a:p>
          <a:p>
            <a:pPr marL="0" indent="0" algn="ctr">
              <a:buNone/>
            </a:pPr>
            <a:r>
              <a:rPr lang="en-CA" dirty="0"/>
              <a:t>Combination of Nutrition and exercise!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81200"/>
            <a:ext cx="2938929" cy="23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0210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>
            <a:spLocks noGrp="1"/>
          </p:cNvSpPr>
          <p:nvPr>
            <p:ph type="title"/>
          </p:nvPr>
        </p:nvSpPr>
        <p:spPr>
          <a:xfrm>
            <a:off x="918208" y="103599"/>
            <a:ext cx="7412475" cy="1662953"/>
          </a:xfrm>
          <a:prstGeom prst="rect">
            <a:avLst/>
          </a:prstGeom>
        </p:spPr>
        <p:txBody>
          <a:bodyPr vert="horz" wrap="square" lIns="31254" tIns="31254" rIns="31254" bIns="31254" numCol="1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90000"/>
              </a:lnSpc>
              <a:defRPr sz="4000" b="1" cap="none" spc="-100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2320" spc="-70" dirty="0">
                <a:solidFill>
                  <a:srgbClr val="0000FF"/>
                </a:solidFill>
              </a:rPr>
              <a:t>Exercise Training and Nutritional Supplementation for Physical Frailty in Very Elderly People</a:t>
            </a:r>
          </a:p>
        </p:txBody>
      </p:sp>
      <p:grpSp>
        <p:nvGrpSpPr>
          <p:cNvPr id="1017" name="Group 1017"/>
          <p:cNvGrpSpPr/>
          <p:nvPr/>
        </p:nvGrpSpPr>
        <p:grpSpPr>
          <a:xfrm>
            <a:off x="2209800" y="1676400"/>
            <a:ext cx="4952999" cy="4191000"/>
            <a:chOff x="0" y="-1"/>
            <a:chExt cx="4343404" cy="4021144"/>
          </a:xfrm>
        </p:grpSpPr>
        <p:pic>
          <p:nvPicPr>
            <p:cNvPr id="1015" name="image62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8899" y="50798"/>
              <a:ext cx="4165606" cy="3779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6" name="image63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2"/>
              <a:ext cx="4343406" cy="4021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8" name="Shape 1018"/>
          <p:cNvSpPr/>
          <p:nvPr/>
        </p:nvSpPr>
        <p:spPr>
          <a:xfrm>
            <a:off x="6400800" y="6172200"/>
            <a:ext cx="1471636" cy="307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 algn="r" defTabSz="457200">
              <a:lnSpc>
                <a:spcPct val="80000"/>
              </a:lnSpc>
              <a:defRPr sz="14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/>
            </a:pPr>
            <a:r>
              <a:rPr sz="984" dirty="0" err="1"/>
              <a:t>Fiatarone</a:t>
            </a:r>
            <a:r>
              <a:rPr sz="984" dirty="0"/>
              <a:t>, NEJM 1994;330:1769-1775.</a:t>
            </a:r>
          </a:p>
        </p:txBody>
      </p:sp>
      <p:pic>
        <p:nvPicPr>
          <p:cNvPr id="8" name="image2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42307" y="-720542"/>
            <a:ext cx="964962" cy="3489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203467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Content Placeholder 2"/>
          <p:cNvSpPr>
            <a:spLocks noGrp="1"/>
          </p:cNvSpPr>
          <p:nvPr>
            <p:ph idx="1"/>
          </p:nvPr>
        </p:nvSpPr>
        <p:spPr>
          <a:xfrm>
            <a:off x="990600" y="2895600"/>
            <a:ext cx="7772400" cy="4114800"/>
          </a:xfrm>
        </p:spPr>
        <p:txBody>
          <a:bodyPr>
            <a:normAutofit/>
          </a:bodyPr>
          <a:lstStyle/>
          <a:p>
            <a:r>
              <a:rPr lang="en-CA" altLang="en-US" sz="1800" dirty="0"/>
              <a:t>This systematic review summarizes the effect of combined exercise and nutrition intervention on muscle mass and muscle function. </a:t>
            </a:r>
          </a:p>
          <a:p>
            <a:r>
              <a:rPr lang="en-CA" altLang="en-US" sz="1800" dirty="0"/>
              <a:t>A total of 37 RCTs were identified.</a:t>
            </a:r>
          </a:p>
          <a:p>
            <a:r>
              <a:rPr lang="en-CA" altLang="en-US" sz="1800" dirty="0"/>
              <a:t>Results indicate that physical exercise has a positive impact on muscle mass and muscle function in subjects aged 65 years and older. </a:t>
            </a:r>
          </a:p>
          <a:p>
            <a:r>
              <a:rPr lang="en-CA" altLang="en-US" sz="1800" dirty="0"/>
              <a:t>However, any interactive effect of dietary supplementation may be modest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85800"/>
            <a:ext cx="7097025" cy="19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31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9409"/>
            <a:ext cx="8610600" cy="914400"/>
          </a:xfrm>
        </p:spPr>
        <p:txBody>
          <a:bodyPr/>
          <a:lstStyle/>
          <a:p>
            <a:r>
              <a:rPr lang="en-US" sz="3800" dirty="0">
                <a:solidFill>
                  <a:srgbClr val="0070C0"/>
                </a:solidFill>
              </a:rPr>
              <a:t>↑ Interest in exercise in the ICU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4478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Research suggests: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Improved physical function, strength, 6MWD, return to independent function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Decreased ventilator days, ICU &amp; hospital LOS, delirium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However</a:t>
            </a:r>
            <a:r>
              <a:rPr lang="is-IS" dirty="0">
                <a:solidFill>
                  <a:schemeClr val="bg2">
                    <a:lumMod val="50000"/>
                  </a:schemeClr>
                </a:solidFill>
              </a:rPr>
              <a:t>…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Most studies are single center and small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Highly variable exercise intervention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Inconsistent signal</a:t>
            </a:r>
          </a:p>
          <a:p>
            <a:pPr lvl="1"/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6176937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Schweickert</a:t>
            </a:r>
            <a:r>
              <a:rPr lang="en-CA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Lancet 2009;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n-CA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Morris CCM 2008; </a:t>
            </a:r>
            <a:r>
              <a:rPr lang="en-CA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Burtin</a:t>
            </a:r>
            <a:r>
              <a:rPr lang="en-CA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CCM 2009; </a:t>
            </a:r>
            <a:r>
              <a:rPr lang="en-CA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Denehy</a:t>
            </a:r>
            <a:r>
              <a:rPr lang="en-CA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CC 2013; </a:t>
            </a:r>
            <a:r>
              <a:rPr lang="en-CA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Kayambu</a:t>
            </a:r>
            <a:r>
              <a:rPr lang="en-CA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CCM 2013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85800" y="1283809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12271"/>
            <a:ext cx="8610600" cy="9144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Cycling in the ICU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6248400"/>
            <a:ext cx="617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Burtin</a:t>
            </a:r>
            <a:r>
              <a:rPr lang="en-CA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CCM 2009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1496"/>
            <a:ext cx="9144000" cy="3855904"/>
          </a:xfrm>
          <a:prstGeom prst="rect">
            <a:avLst/>
          </a:prstGeom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85800" y="1126671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27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914400"/>
          </a:xfrm>
        </p:spPr>
        <p:txBody>
          <a:bodyPr/>
          <a:lstStyle/>
          <a:p>
            <a:r>
              <a:rPr lang="en-US" dirty="0"/>
              <a:t>Exercise in the ICU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0"/>
            <a:ext cx="598839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6172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Moss AJRCCM</a:t>
            </a:r>
          </a:p>
          <a:p>
            <a:pPr algn="ctr"/>
            <a:r>
              <a:rPr lang="en-CA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2016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400800" y="981248"/>
            <a:ext cx="1143000" cy="59436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452" y="276733"/>
            <a:ext cx="8606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+mj-lt"/>
              </a:rPr>
              <a:t>Key</a:t>
            </a:r>
            <a:r>
              <a:rPr lang="en-US" sz="3200" b="1" dirty="0">
                <a:latin typeface="+mj-lt"/>
              </a:rPr>
              <a:t> ICU Rehab clinical trials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721792"/>
              </p:ext>
            </p:extLst>
          </p:nvPr>
        </p:nvGraphicFramePr>
        <p:xfrm>
          <a:off x="0" y="956036"/>
          <a:ext cx="9125146" cy="55610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73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1108">
                  <a:extLst>
                    <a:ext uri="{9D8B030D-6E8A-4147-A177-3AD203B41FA5}">
                      <a16:colId xmlns:a16="http://schemas.microsoft.com/office/drawing/2014/main" val="1459812392"/>
                    </a:ext>
                  </a:extLst>
                </a:gridCol>
                <a:gridCol w="715411">
                  <a:extLst>
                    <a:ext uri="{9D8B030D-6E8A-4147-A177-3AD203B41FA5}">
                      <a16:colId xmlns:a16="http://schemas.microsoft.com/office/drawing/2014/main" val="3081697558"/>
                    </a:ext>
                  </a:extLst>
                </a:gridCol>
                <a:gridCol w="876693">
                  <a:extLst>
                    <a:ext uri="{9D8B030D-6E8A-4147-A177-3AD203B41FA5}">
                      <a16:colId xmlns:a16="http://schemas.microsoft.com/office/drawing/2014/main" val="3584324358"/>
                    </a:ext>
                  </a:extLst>
                </a:gridCol>
                <a:gridCol w="311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48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3792"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Study</a:t>
                      </a:r>
                    </a:p>
                    <a:p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ICU #  Type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Country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Interv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Timing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1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Outcomes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4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Morris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2008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280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 MICU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B050"/>
                          </a:solidFill>
                        </a:rPr>
                        <a:t>&lt;2 day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Decreased duration of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ICU &amp; hospital stay</a:t>
                      </a:r>
                    </a:p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Earlier PT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 consult in ICU &amp; out of bed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440">
                <a:tc>
                  <a:txBody>
                    <a:bodyPr/>
                    <a:lstStyle/>
                    <a:p>
                      <a:r>
                        <a:rPr lang="en-US" sz="1300" b="1" i="1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Schweickert</a:t>
                      </a:r>
                      <a:r>
                        <a:rPr lang="en-US" sz="1300" b="1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2009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 MICU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B050"/>
                          </a:solidFill>
                        </a:rPr>
                        <a:t>&lt;2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Improved physical function at hospital D/C</a:t>
                      </a:r>
                    </a:p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Decreased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 duration of MV &amp;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delirium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754">
                <a:tc>
                  <a:txBody>
                    <a:bodyPr/>
                    <a:lstStyle/>
                    <a:p>
                      <a:r>
                        <a:rPr lang="en-US" sz="1500" b="1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Schaller </a:t>
                      </a:r>
                    </a:p>
                    <a:p>
                      <a:r>
                        <a:rPr lang="en-US" sz="1500" b="1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2016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 SICU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USA 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B050"/>
                          </a:solidFill>
                        </a:rPr>
                        <a:t>&lt;3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Increased ICU mobilization 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&amp;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func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. at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hosp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D/C</a:t>
                      </a:r>
                    </a:p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Decreased duration of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 ICU &amp; 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</a:rPr>
                        <a:t>delirium</a:t>
                      </a:r>
                      <a:endParaRPr lang="en-US" sz="1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59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Hodgson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 MS-ICU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AUSNZ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B050"/>
                          </a:solidFill>
                        </a:rPr>
                        <a:t>3 (2-4)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Increased mobility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score &amp; milestones in ICU </a:t>
                      </a:r>
                      <a:r>
                        <a:rPr lang="en-US" sz="1800" u="sng" dirty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US" sz="1800" u="sng" dirty="0" err="1">
                          <a:solidFill>
                            <a:schemeClr val="tx1"/>
                          </a:solidFill>
                        </a:rPr>
                        <a:t>dif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MV, LOS; d/c location, 6 mo. outcomes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097">
                <a:tc>
                  <a:txBody>
                    <a:bodyPr/>
                    <a:lstStyle/>
                    <a:p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Morris </a:t>
                      </a:r>
                    </a:p>
                    <a:p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2016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 MICU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FF0000"/>
                          </a:solidFill>
                        </a:rPr>
                        <a:t>~4 - 6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No difference: hospital LOS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; strength</a:t>
                      </a:r>
                    </a:p>
                    <a:p>
                      <a:r>
                        <a:rPr lang="en-US" sz="1700" b="1" baseline="0" dirty="0">
                          <a:solidFill>
                            <a:schemeClr val="tx1"/>
                          </a:solidFill>
                        </a:rPr>
                        <a:t>Increased at 6 </a:t>
                      </a:r>
                      <a:r>
                        <a:rPr lang="en-US" sz="1700" b="1" baseline="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b="1" baseline="0" dirty="0" err="1">
                          <a:solidFill>
                            <a:schemeClr val="tx1"/>
                          </a:solidFill>
                        </a:rPr>
                        <a:t>phys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chemeClr val="tx1"/>
                          </a:solidFill>
                        </a:rPr>
                        <a:t>func</a:t>
                      </a:r>
                      <a:r>
                        <a:rPr lang="en-US" sz="17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(SPPB, SF-36, FPI)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265749"/>
                  </a:ext>
                </a:extLst>
              </a:tr>
              <a:tr h="626097"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Denehy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 MS-ICU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AUS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7(5-11)</a:t>
                      </a:r>
                      <a:endParaRPr lang="en-US" sz="17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No difference at 12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 6MWD, TUG, SF-36 PF  (Control - PT during MV: 52% out of bed)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40">
                <a:tc>
                  <a:txBody>
                    <a:bodyPr/>
                    <a:lstStyle/>
                    <a:p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Moss </a:t>
                      </a:r>
                    </a:p>
                    <a:p>
                      <a:r>
                        <a:rPr lang="en-US" sz="1600" b="1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2016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 MICU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FF0000"/>
                          </a:solidFill>
                        </a:rPr>
                        <a:t>6 - 11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No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dif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phys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/>
                          </a:solidFill>
                        </a:rPr>
                        <a:t>func</a:t>
                      </a:r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to 6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); MV, ICU,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</a:rPr>
                        <a:t>hosp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 LOS (Control - PT during MV: 20 min., 3x week)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8127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Wright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308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 MS-ICU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UK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FF0000"/>
                          </a:solidFill>
                        </a:rPr>
                        <a:t>~8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</a:rPr>
                        <a:t>No difference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 to 6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</a:rPr>
                        <a:t>: SF-36, Grip, 6MWT, LOS (Control - PT during MV: 10 min/d less than </a:t>
                      </a:r>
                      <a:r>
                        <a:rPr lang="en-US" sz="1700" baseline="0" dirty="0" err="1">
                          <a:solidFill>
                            <a:schemeClr val="tx1"/>
                          </a:solidFill>
                        </a:rPr>
                        <a:t>interv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348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172790" y="3675063"/>
            <a:ext cx="220573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314 ICU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Patients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Expected &gt;48 </a:t>
            </a:r>
            <a:r>
              <a:rPr lang="en-US" altLang="en-US" sz="2200" dirty="0" err="1">
                <a:latin typeface="Arial" panose="020B0604020202020204" pitchFamily="34" charset="0"/>
              </a:rPr>
              <a:t>hrs</a:t>
            </a:r>
            <a:endParaRPr lang="en-US" altLang="en-US" sz="22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In ICU</a:t>
            </a:r>
          </a:p>
        </p:txBody>
      </p:sp>
      <p:sp>
        <p:nvSpPr>
          <p:cNvPr id="121859" name="Rectangle 5"/>
          <p:cNvSpPr>
            <a:spLocks noChangeArrowheads="1"/>
          </p:cNvSpPr>
          <p:nvPr/>
        </p:nvSpPr>
        <p:spPr bwMode="auto">
          <a:xfrm>
            <a:off x="2605088" y="3784600"/>
            <a:ext cx="4238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200">
                <a:latin typeface="Arial" panose="020B0604020202020204" pitchFamily="34" charset="0"/>
              </a:rPr>
              <a:t>R</a:t>
            </a:r>
            <a:endParaRPr lang="en-US" altLang="en-US" sz="2400">
              <a:latin typeface="Albertus Extra Bold" pitchFamily="34" charset="0"/>
            </a:endParaRPr>
          </a:p>
        </p:txBody>
      </p:sp>
      <p:sp>
        <p:nvSpPr>
          <p:cNvPr id="121860" name="Rectangle 6"/>
          <p:cNvSpPr>
            <a:spLocks noChangeArrowheads="1"/>
          </p:cNvSpPr>
          <p:nvPr/>
        </p:nvSpPr>
        <p:spPr bwMode="auto">
          <a:xfrm>
            <a:off x="3851275" y="2535006"/>
            <a:ext cx="3352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in bed cycling + NMES</a:t>
            </a:r>
            <a:endParaRPr lang="en-US" altLang="en-US" sz="2400" dirty="0">
              <a:latin typeface="Albertus Extra Bold" pitchFamily="34" charset="0"/>
            </a:endParaRPr>
          </a:p>
        </p:txBody>
      </p:sp>
      <p:sp>
        <p:nvSpPr>
          <p:cNvPr id="121861" name="Rectangle 7"/>
          <p:cNvSpPr>
            <a:spLocks noChangeArrowheads="1"/>
          </p:cNvSpPr>
          <p:nvPr/>
        </p:nvSpPr>
        <p:spPr bwMode="auto">
          <a:xfrm>
            <a:off x="3653963" y="5531153"/>
            <a:ext cx="543257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Usual care </a:t>
            </a:r>
            <a:br>
              <a:rPr lang="en-US" altLang="en-US" sz="2200" dirty="0">
                <a:latin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</a:rPr>
              <a:t>(standard rehabilitation which include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“</a:t>
            </a:r>
            <a:r>
              <a:rPr lang="en-US" altLang="en-US" sz="2200" dirty="0" err="1">
                <a:latin typeface="Arial" panose="020B0604020202020204" pitchFamily="34" charset="0"/>
              </a:rPr>
              <a:t>Schwiekert</a:t>
            </a:r>
            <a:r>
              <a:rPr lang="en-US" altLang="en-US" sz="2200" dirty="0">
                <a:latin typeface="Arial" panose="020B0604020202020204" pitchFamily="34" charset="0"/>
              </a:rPr>
              <a:t> protocol” for early mobilization)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 </a:t>
            </a:r>
            <a:endParaRPr lang="en-US" altLang="en-US" sz="2400" dirty="0">
              <a:latin typeface="Albertus Extra Bold" pitchFamily="34" charset="0"/>
            </a:endParaRPr>
          </a:p>
        </p:txBody>
      </p:sp>
      <p:sp>
        <p:nvSpPr>
          <p:cNvPr id="121862" name="Freeform 10"/>
          <p:cNvSpPr>
            <a:spLocks/>
          </p:cNvSpPr>
          <p:nvPr/>
        </p:nvSpPr>
        <p:spPr bwMode="auto">
          <a:xfrm>
            <a:off x="2238375" y="3675063"/>
            <a:ext cx="1084263" cy="982662"/>
          </a:xfrm>
          <a:custGeom>
            <a:avLst/>
            <a:gdLst>
              <a:gd name="T0" fmla="*/ 2147483646 w 2050"/>
              <a:gd name="T1" fmla="*/ 2147483646 h 1857"/>
              <a:gd name="T2" fmla="*/ 2147483646 w 2050"/>
              <a:gd name="T3" fmla="*/ 2147483646 h 1857"/>
              <a:gd name="T4" fmla="*/ 2147483646 w 2050"/>
              <a:gd name="T5" fmla="*/ 2147483646 h 1857"/>
              <a:gd name="T6" fmla="*/ 2147483646 w 2050"/>
              <a:gd name="T7" fmla="*/ 2147483646 h 1857"/>
              <a:gd name="T8" fmla="*/ 2147483646 w 2050"/>
              <a:gd name="T9" fmla="*/ 2147483646 h 1857"/>
              <a:gd name="T10" fmla="*/ 2147483646 w 2050"/>
              <a:gd name="T11" fmla="*/ 2147483646 h 1857"/>
              <a:gd name="T12" fmla="*/ 2147483646 w 2050"/>
              <a:gd name="T13" fmla="*/ 2147483646 h 1857"/>
              <a:gd name="T14" fmla="*/ 2147483646 w 2050"/>
              <a:gd name="T15" fmla="*/ 2147483646 h 1857"/>
              <a:gd name="T16" fmla="*/ 2147483646 w 2050"/>
              <a:gd name="T17" fmla="*/ 0 h 1857"/>
              <a:gd name="T18" fmla="*/ 2147483646 w 2050"/>
              <a:gd name="T19" fmla="*/ 2147483646 h 1857"/>
              <a:gd name="T20" fmla="*/ 2147483646 w 2050"/>
              <a:gd name="T21" fmla="*/ 2147483646 h 1857"/>
              <a:gd name="T22" fmla="*/ 2147483646 w 2050"/>
              <a:gd name="T23" fmla="*/ 2147483646 h 1857"/>
              <a:gd name="T24" fmla="*/ 2147483646 w 2050"/>
              <a:gd name="T25" fmla="*/ 2147483646 h 1857"/>
              <a:gd name="T26" fmla="*/ 2147483646 w 2050"/>
              <a:gd name="T27" fmla="*/ 2147483646 h 1857"/>
              <a:gd name="T28" fmla="*/ 2147483646 w 2050"/>
              <a:gd name="T29" fmla="*/ 2147483646 h 1857"/>
              <a:gd name="T30" fmla="*/ 2147483646 w 2050"/>
              <a:gd name="T31" fmla="*/ 2147483646 h 1857"/>
              <a:gd name="T32" fmla="*/ 0 w 2050"/>
              <a:gd name="T33" fmla="*/ 2147483646 h 1857"/>
              <a:gd name="T34" fmla="*/ 2147483646 w 2050"/>
              <a:gd name="T35" fmla="*/ 2147483646 h 1857"/>
              <a:gd name="T36" fmla="*/ 2147483646 w 2050"/>
              <a:gd name="T37" fmla="*/ 2147483646 h 1857"/>
              <a:gd name="T38" fmla="*/ 2147483646 w 2050"/>
              <a:gd name="T39" fmla="*/ 2147483646 h 1857"/>
              <a:gd name="T40" fmla="*/ 2147483646 w 2050"/>
              <a:gd name="T41" fmla="*/ 2147483646 h 1857"/>
              <a:gd name="T42" fmla="*/ 2147483646 w 2050"/>
              <a:gd name="T43" fmla="*/ 2147483646 h 1857"/>
              <a:gd name="T44" fmla="*/ 2147483646 w 2050"/>
              <a:gd name="T45" fmla="*/ 2147483646 h 1857"/>
              <a:gd name="T46" fmla="*/ 2147483646 w 2050"/>
              <a:gd name="T47" fmla="*/ 2147483646 h 1857"/>
              <a:gd name="T48" fmla="*/ 2147483646 w 2050"/>
              <a:gd name="T49" fmla="*/ 2147483646 h 1857"/>
              <a:gd name="T50" fmla="*/ 2147483646 w 2050"/>
              <a:gd name="T51" fmla="*/ 2147483646 h 1857"/>
              <a:gd name="T52" fmla="*/ 2147483646 w 2050"/>
              <a:gd name="T53" fmla="*/ 2147483646 h 1857"/>
              <a:gd name="T54" fmla="*/ 2147483646 w 2050"/>
              <a:gd name="T55" fmla="*/ 2147483646 h 1857"/>
              <a:gd name="T56" fmla="*/ 2147483646 w 2050"/>
              <a:gd name="T57" fmla="*/ 2147483646 h 1857"/>
              <a:gd name="T58" fmla="*/ 2147483646 w 2050"/>
              <a:gd name="T59" fmla="*/ 2147483646 h 1857"/>
              <a:gd name="T60" fmla="*/ 2147483646 w 2050"/>
              <a:gd name="T61" fmla="*/ 2147483646 h 1857"/>
              <a:gd name="T62" fmla="*/ 2147483646 w 2050"/>
              <a:gd name="T63" fmla="*/ 2147483646 h 1857"/>
              <a:gd name="T64" fmla="*/ 2147483646 w 2050"/>
              <a:gd name="T65" fmla="*/ 2147483646 h 1857"/>
              <a:gd name="T66" fmla="*/ 2147483646 w 2050"/>
              <a:gd name="T67" fmla="*/ 2147483646 h 18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050"/>
              <a:gd name="T103" fmla="*/ 0 h 1857"/>
              <a:gd name="T104" fmla="*/ 2050 w 2050"/>
              <a:gd name="T105" fmla="*/ 1857 h 185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050" h="1857">
                <a:moveTo>
                  <a:pt x="2050" y="929"/>
                </a:moveTo>
                <a:lnTo>
                  <a:pt x="2029" y="741"/>
                </a:lnTo>
                <a:lnTo>
                  <a:pt x="1969" y="567"/>
                </a:lnTo>
                <a:lnTo>
                  <a:pt x="1874" y="409"/>
                </a:lnTo>
                <a:lnTo>
                  <a:pt x="1749" y="271"/>
                </a:lnTo>
                <a:lnTo>
                  <a:pt x="1597" y="158"/>
                </a:lnTo>
                <a:lnTo>
                  <a:pt x="1423" y="73"/>
                </a:lnTo>
                <a:lnTo>
                  <a:pt x="1230" y="18"/>
                </a:lnTo>
                <a:lnTo>
                  <a:pt x="1025" y="0"/>
                </a:lnTo>
                <a:lnTo>
                  <a:pt x="818" y="18"/>
                </a:lnTo>
                <a:lnTo>
                  <a:pt x="626" y="73"/>
                </a:lnTo>
                <a:lnTo>
                  <a:pt x="451" y="158"/>
                </a:lnTo>
                <a:lnTo>
                  <a:pt x="300" y="271"/>
                </a:lnTo>
                <a:lnTo>
                  <a:pt x="174" y="409"/>
                </a:lnTo>
                <a:lnTo>
                  <a:pt x="80" y="567"/>
                </a:lnTo>
                <a:lnTo>
                  <a:pt x="20" y="741"/>
                </a:lnTo>
                <a:lnTo>
                  <a:pt x="0" y="929"/>
                </a:lnTo>
                <a:lnTo>
                  <a:pt x="20" y="1115"/>
                </a:lnTo>
                <a:lnTo>
                  <a:pt x="80" y="1289"/>
                </a:lnTo>
                <a:lnTo>
                  <a:pt x="174" y="1447"/>
                </a:lnTo>
                <a:lnTo>
                  <a:pt x="300" y="1585"/>
                </a:lnTo>
                <a:lnTo>
                  <a:pt x="451" y="1698"/>
                </a:lnTo>
                <a:lnTo>
                  <a:pt x="626" y="1784"/>
                </a:lnTo>
                <a:lnTo>
                  <a:pt x="818" y="1838"/>
                </a:lnTo>
                <a:lnTo>
                  <a:pt x="1025" y="1857"/>
                </a:lnTo>
                <a:lnTo>
                  <a:pt x="1230" y="1838"/>
                </a:lnTo>
                <a:lnTo>
                  <a:pt x="1423" y="1784"/>
                </a:lnTo>
                <a:lnTo>
                  <a:pt x="1597" y="1698"/>
                </a:lnTo>
                <a:lnTo>
                  <a:pt x="1749" y="1585"/>
                </a:lnTo>
                <a:lnTo>
                  <a:pt x="1874" y="1447"/>
                </a:lnTo>
                <a:lnTo>
                  <a:pt x="1969" y="1289"/>
                </a:lnTo>
                <a:lnTo>
                  <a:pt x="2029" y="1115"/>
                </a:lnTo>
                <a:lnTo>
                  <a:pt x="2050" y="929"/>
                </a:lnTo>
              </a:path>
            </a:pathLst>
          </a:custGeom>
          <a:noFill/>
          <a:ln w="238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1863" name="Line 11"/>
          <p:cNvSpPr>
            <a:spLocks noChangeShapeType="1"/>
          </p:cNvSpPr>
          <p:nvPr/>
        </p:nvSpPr>
        <p:spPr bwMode="auto">
          <a:xfrm flipV="1">
            <a:off x="2874963" y="3059113"/>
            <a:ext cx="792162" cy="592137"/>
          </a:xfrm>
          <a:prstGeom prst="line">
            <a:avLst/>
          </a:prstGeom>
          <a:noFill/>
          <a:ln w="492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1864" name="Freeform 12"/>
          <p:cNvSpPr>
            <a:spLocks/>
          </p:cNvSpPr>
          <p:nvPr/>
        </p:nvSpPr>
        <p:spPr bwMode="auto">
          <a:xfrm>
            <a:off x="3556000" y="2981325"/>
            <a:ext cx="215900" cy="196850"/>
          </a:xfrm>
          <a:custGeom>
            <a:avLst/>
            <a:gdLst>
              <a:gd name="T0" fmla="*/ 0 w 406"/>
              <a:gd name="T1" fmla="*/ 2147483646 h 373"/>
              <a:gd name="T2" fmla="*/ 2147483646 w 406"/>
              <a:gd name="T3" fmla="*/ 0 h 373"/>
              <a:gd name="T4" fmla="*/ 2147483646 w 406"/>
              <a:gd name="T5" fmla="*/ 2147483646 h 373"/>
              <a:gd name="T6" fmla="*/ 2147483646 w 406"/>
              <a:gd name="T7" fmla="*/ 2147483646 h 373"/>
              <a:gd name="T8" fmla="*/ 0 w 406"/>
              <a:gd name="T9" fmla="*/ 2147483646 h 3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6"/>
              <a:gd name="T16" fmla="*/ 0 h 373"/>
              <a:gd name="T17" fmla="*/ 406 w 406"/>
              <a:gd name="T18" fmla="*/ 373 h 3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6" h="373">
                <a:moveTo>
                  <a:pt x="0" y="71"/>
                </a:moveTo>
                <a:lnTo>
                  <a:pt x="406" y="0"/>
                </a:lnTo>
                <a:lnTo>
                  <a:pt x="218" y="373"/>
                </a:lnTo>
                <a:lnTo>
                  <a:pt x="208" y="148"/>
                </a:lnTo>
                <a:lnTo>
                  <a:pt x="0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1865" name="Line 13"/>
          <p:cNvSpPr>
            <a:spLocks noChangeShapeType="1"/>
          </p:cNvSpPr>
          <p:nvPr/>
        </p:nvSpPr>
        <p:spPr bwMode="auto">
          <a:xfrm>
            <a:off x="2870200" y="4692650"/>
            <a:ext cx="704850" cy="608013"/>
          </a:xfrm>
          <a:prstGeom prst="line">
            <a:avLst/>
          </a:prstGeom>
          <a:noFill/>
          <a:ln w="49213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1866" name="Freeform 14"/>
          <p:cNvSpPr>
            <a:spLocks/>
          </p:cNvSpPr>
          <p:nvPr/>
        </p:nvSpPr>
        <p:spPr bwMode="auto">
          <a:xfrm>
            <a:off x="3460750" y="5183188"/>
            <a:ext cx="212725" cy="203200"/>
          </a:xfrm>
          <a:custGeom>
            <a:avLst/>
            <a:gdLst>
              <a:gd name="T0" fmla="*/ 2147483646 w 401"/>
              <a:gd name="T1" fmla="*/ 0 h 385"/>
              <a:gd name="T2" fmla="*/ 2147483646 w 401"/>
              <a:gd name="T3" fmla="*/ 2147483646 h 385"/>
              <a:gd name="T4" fmla="*/ 0 w 401"/>
              <a:gd name="T5" fmla="*/ 2147483646 h 385"/>
              <a:gd name="T6" fmla="*/ 2147483646 w 401"/>
              <a:gd name="T7" fmla="*/ 2147483646 h 385"/>
              <a:gd name="T8" fmla="*/ 2147483646 w 401"/>
              <a:gd name="T9" fmla="*/ 0 h 3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1"/>
              <a:gd name="T16" fmla="*/ 0 h 385"/>
              <a:gd name="T17" fmla="*/ 401 w 401"/>
              <a:gd name="T18" fmla="*/ 385 h 3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1" h="385">
                <a:moveTo>
                  <a:pt x="239" y="0"/>
                </a:moveTo>
                <a:lnTo>
                  <a:pt x="401" y="385"/>
                </a:lnTo>
                <a:lnTo>
                  <a:pt x="0" y="286"/>
                </a:lnTo>
                <a:lnTo>
                  <a:pt x="214" y="223"/>
                </a:lnTo>
                <a:lnTo>
                  <a:pt x="2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121868" name="Rectangle 40"/>
          <p:cNvSpPr>
            <a:spLocks noChangeArrowheads="1"/>
          </p:cNvSpPr>
          <p:nvPr/>
        </p:nvSpPr>
        <p:spPr bwMode="auto">
          <a:xfrm>
            <a:off x="6716919" y="3760011"/>
            <a:ext cx="13716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CA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21869" name="TextBox 41"/>
          <p:cNvSpPr txBox="1">
            <a:spLocks noChangeArrowheads="1"/>
          </p:cNvSpPr>
          <p:nvPr/>
        </p:nvSpPr>
        <p:spPr bwMode="auto">
          <a:xfrm>
            <a:off x="6716919" y="2918449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 dirty="0">
                <a:latin typeface="Arial" panose="020B0604020202020204" pitchFamily="34" charset="0"/>
              </a:rPr>
              <a:t>Primary Outcome</a:t>
            </a:r>
          </a:p>
        </p:txBody>
      </p:sp>
      <p:sp>
        <p:nvSpPr>
          <p:cNvPr id="121870" name="TextBox 42"/>
          <p:cNvSpPr txBox="1">
            <a:spLocks noChangeArrowheads="1"/>
          </p:cNvSpPr>
          <p:nvPr/>
        </p:nvSpPr>
        <p:spPr bwMode="auto">
          <a:xfrm>
            <a:off x="6716919" y="3748914"/>
            <a:ext cx="152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MRC Muscle Strength of Quads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200"/>
            <a:ext cx="6753825" cy="25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8767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200"/>
            <a:ext cx="6753825" cy="2519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3" y="2356634"/>
            <a:ext cx="8686799" cy="1905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4261888"/>
            <a:ext cx="8715651" cy="100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2912" y="5245226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+mn-lt"/>
              </a:rPr>
              <a:t>No differences in other clinical outcomes!</a:t>
            </a:r>
          </a:p>
        </p:txBody>
      </p:sp>
    </p:spTree>
    <p:extLst>
      <p:ext uri="{BB962C8B-B14F-4D97-AF65-F5344CB8AC3E}">
        <p14:creationId xmlns:p14="http://schemas.microsoft.com/office/powerpoint/2010/main" val="30813685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514475"/>
            <a:ext cx="69532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5265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76200"/>
            <a:ext cx="6753825" cy="2519912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90600" y="2596112"/>
            <a:ext cx="7772400" cy="4414288"/>
          </a:xfrm>
        </p:spPr>
        <p:txBody>
          <a:bodyPr>
            <a:normAutofit/>
          </a:bodyPr>
          <a:lstStyle/>
          <a:p>
            <a:r>
              <a:rPr lang="en-CA" altLang="en-US" sz="1800" dirty="0"/>
              <a:t>Healthy patients (</a:t>
            </a:r>
            <a:r>
              <a:rPr lang="en-CA" altLang="en-US" sz="1800" dirty="0" err="1"/>
              <a:t>barthel</a:t>
            </a:r>
            <a:r>
              <a:rPr lang="en-CA" altLang="en-US" sz="1800" dirty="0"/>
              <a:t>=100)</a:t>
            </a:r>
          </a:p>
          <a:p>
            <a:r>
              <a:rPr lang="en-CA" altLang="en-US" sz="1800" dirty="0"/>
              <a:t>early mobilization started in both groups within 30 hrs (usual care)</a:t>
            </a:r>
          </a:p>
          <a:p>
            <a:r>
              <a:rPr lang="en-CA" altLang="en-US" sz="1800" dirty="0"/>
              <a:t>No weekend coverage so the intervention was missed for one day of first 3 days in 1/3 patients</a:t>
            </a:r>
          </a:p>
          <a:p>
            <a:r>
              <a:rPr lang="en-CA" altLang="en-US" sz="1800" dirty="0"/>
              <a:t>Cycling was all passive (no resistance); only 15 mins (compared to 45 in NEXIS)</a:t>
            </a:r>
          </a:p>
          <a:p>
            <a:r>
              <a:rPr lang="en-CA" altLang="en-US" sz="1800" dirty="0"/>
              <a:t>No physical or functional assessment post ICU</a:t>
            </a:r>
          </a:p>
          <a:p>
            <a:r>
              <a:rPr lang="en-CA" altLang="en-US" sz="1800" dirty="0"/>
              <a:t>No mention of nutrition intake</a:t>
            </a: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410200"/>
            <a:ext cx="6553200" cy="101566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chemeClr val="bg1"/>
                </a:solidFill>
                <a:latin typeface="+mn-lt"/>
              </a:rPr>
              <a:t>In settings where expert PT with early mobilization program, taking well patients and applying a low intensity rehab intervention ineffective</a:t>
            </a:r>
          </a:p>
        </p:txBody>
      </p:sp>
    </p:spTree>
    <p:extLst>
      <p:ext uri="{BB962C8B-B14F-4D97-AF65-F5344CB8AC3E}">
        <p14:creationId xmlns:p14="http://schemas.microsoft.com/office/powerpoint/2010/main" val="1596508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8900"/>
            <a:ext cx="6362598" cy="117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6943652" y="6406728"/>
            <a:ext cx="18858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308049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600" kern="0" dirty="0">
                <a:solidFill>
                  <a:srgbClr val="535353"/>
                </a:solidFill>
                <a:latin typeface="Arial" panose="020B0604020202020204" pitchFamily="34" charset="0"/>
                <a:sym typeface="Helvetica"/>
              </a:rPr>
              <a:t>Lancet 2009;273:</a:t>
            </a:r>
          </a:p>
        </p:txBody>
      </p:sp>
      <p:pic>
        <p:nvPicPr>
          <p:cNvPr id="972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42" y="1477342"/>
            <a:ext cx="5462514" cy="393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80658"/>
            <a:ext cx="6784138" cy="102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2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4482" y="152400"/>
            <a:ext cx="1226305" cy="5220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745678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3688" y="457200"/>
            <a:ext cx="8621712" cy="9144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Combined Exercise and Protein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45625" y="1676400"/>
            <a:ext cx="8164975" cy="441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000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 other populations, protein + exercise improves outcomes vs. either alone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Older people: improved strength &amp; protein synthesis</a:t>
            </a:r>
          </a:p>
          <a:p>
            <a:pPr lvl="1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Obesity, HIV/AIDS, COPD, healthy adults of all ages: improved muscle mass &amp; strength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Combo not studied in critically ill patients but has strong rationale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1025" y="6106180"/>
            <a:ext cx="595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Symons 2011; English 2010;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Tieland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2012;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Bonnefoy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2003;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Fiatarone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1994;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Villareal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2011;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Botros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2012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85800" y="13716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228600"/>
            <a:ext cx="7353300" cy="9144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NEXIS Concept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" y="1543924"/>
            <a:ext cx="9017850" cy="5085476"/>
          </a:xfrm>
          <a:prstGeom prst="rect">
            <a:avLst/>
          </a:prstGeom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0" y="1126671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18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64671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NEXIS Trial</a:t>
            </a:r>
            <a:endParaRPr lang="en-US" sz="3200" i="1" dirty="0">
              <a:solidFill>
                <a:srgbClr val="1A99DC"/>
              </a:solidFill>
            </a:endParaRP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97820"/>
            <a:ext cx="8382000" cy="4221980"/>
          </a:xfrm>
        </p:spPr>
        <p:txBody>
          <a:bodyPr/>
          <a:lstStyle/>
          <a:p>
            <a:pPr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Phase II RCT of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combined IV amino acid supplementation and early in-bed cycle ergometry exercise versus usual care</a:t>
            </a:r>
          </a:p>
          <a:p>
            <a:pPr marL="344488" indent="-344488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NHLBI, April 2017 – March 2022</a:t>
            </a:r>
          </a:p>
          <a:p>
            <a:pPr marL="344488" indent="-344488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PIs Heyland, Needham, Stapleton</a:t>
            </a:r>
          </a:p>
          <a:p>
            <a:pPr marL="744538" lvl="1" indent="-344488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4 sites: UVM, Hopkins, Wake Forest, Harborview (U Washington)</a:t>
            </a:r>
          </a:p>
          <a:p>
            <a:pPr marL="744538" lvl="1" indent="-344488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Enrollment began Fall 2017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286" y="5715000"/>
            <a:ext cx="2441036" cy="11381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85800" y="1126671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60000" flipV="1">
            <a:off x="2671862" y="3767703"/>
            <a:ext cx="540087" cy="106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671862" y="3632703"/>
            <a:ext cx="0" cy="270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2180733" y="2986963"/>
            <a:ext cx="98225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25" dirty="0"/>
              <a:t>ICU Admission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706180" y="2989645"/>
            <a:ext cx="98225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25" dirty="0"/>
              <a:t>Randomization 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214787" y="3632703"/>
            <a:ext cx="0" cy="270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4141" y="4127943"/>
            <a:ext cx="861492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25" b="1" dirty="0"/>
              <a:t> ≤ 96 hrs from time of ICU admission to Randomization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671862" y="4068370"/>
            <a:ext cx="54292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2638587" y="4036835"/>
            <a:ext cx="66548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3178675" y="4034121"/>
            <a:ext cx="66548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912696" y="4096413"/>
            <a:ext cx="66548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3214787" y="3769371"/>
            <a:ext cx="4455000" cy="106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 rot="16200000">
            <a:off x="2598470" y="1693622"/>
            <a:ext cx="1226962" cy="797592"/>
            <a:chOff x="1591522" y="762990"/>
            <a:chExt cx="1635949" cy="1063455"/>
          </a:xfrm>
        </p:grpSpPr>
        <p:sp>
          <p:nvSpPr>
            <p:cNvPr id="52" name="TextBox 51"/>
            <p:cNvSpPr txBox="1"/>
            <p:nvPr/>
          </p:nvSpPr>
          <p:spPr>
            <a:xfrm>
              <a:off x="1616670" y="762990"/>
              <a:ext cx="1610801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25" b="1" dirty="0"/>
                <a:t>Arm 1: Combined Intervention (</a:t>
              </a:r>
              <a:r>
                <a:rPr lang="en-CA" sz="825" dirty="0"/>
                <a:t>In-bed cycling and Amino Acid Supplementation)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1522" y="1534057"/>
              <a:ext cx="16108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25" b="1" dirty="0"/>
                <a:t>Arm 2: Usual Care</a:t>
              </a:r>
              <a:endParaRPr lang="en-CA" sz="825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78658" y="3645753"/>
            <a:ext cx="982258" cy="742257"/>
            <a:chOff x="7652577" y="3177772"/>
            <a:chExt cx="1309677" cy="989676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8309096" y="3177772"/>
              <a:ext cx="0" cy="360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652577" y="3536507"/>
              <a:ext cx="1309677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25" b="1" dirty="0"/>
                <a:t>6 Month Following Randomization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886685" y="2911741"/>
            <a:ext cx="1890099" cy="1363164"/>
            <a:chOff x="3826416" y="2233914"/>
            <a:chExt cx="2520132" cy="1817552"/>
          </a:xfrm>
        </p:grpSpPr>
        <p:sp>
          <p:nvSpPr>
            <p:cNvPr id="13" name="TextBox 12"/>
            <p:cNvSpPr txBox="1"/>
            <p:nvPr/>
          </p:nvSpPr>
          <p:spPr>
            <a:xfrm>
              <a:off x="3826416" y="3528736"/>
              <a:ext cx="13096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25" b="1" dirty="0"/>
                <a:t>ICU Discharge or 21 days in ICU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4431018" y="3176507"/>
              <a:ext cx="0" cy="360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036871" y="3589801"/>
              <a:ext cx="13096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25" b="1" dirty="0"/>
                <a:t>Hospital Discharge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5452628" y="3176507"/>
              <a:ext cx="0" cy="360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867483" y="2241821"/>
              <a:ext cx="1227544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25" dirty="0"/>
                <a:t>Physical function Outcomes  and Body Composition Assessments</a:t>
              </a:r>
              <a:endParaRPr lang="en-CA" sz="18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87392" y="2233914"/>
              <a:ext cx="122754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825" dirty="0"/>
                <a:t>6MWT, Physical  Function Outcomes and Body Composition Assessments</a:t>
              </a:r>
              <a:endParaRPr lang="en-CA" sz="1800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210718" y="2849128"/>
            <a:ext cx="920658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25" dirty="0"/>
              <a:t>Patient Reported Outcomes, Health Care Utilization and Survival Status</a:t>
            </a:r>
            <a:endParaRPr lang="en-CA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195907" y="5167993"/>
            <a:ext cx="19025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Figure 1. Study Design</a:t>
            </a:r>
            <a:endParaRPr lang="en-CA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205989" y="2666113"/>
            <a:ext cx="0" cy="14902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" y="1024536"/>
            <a:ext cx="1243999" cy="5792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6588" y="2862744"/>
            <a:ext cx="169223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142 mechanically ventilated ICU patients expected to stay &gt; 4 days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656179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4736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Protein Intervention</a:t>
            </a:r>
            <a:endParaRPr lang="en-US" sz="3600" i="1" dirty="0">
              <a:solidFill>
                <a:srgbClr val="1A99DC"/>
              </a:solidFill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839200" cy="43434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On top of standard EN, patients receive 1.0-1.5 g/kg/day IV infusion of 15% amino acid solution (goal is total protein 2.5g/kg/day)</a:t>
            </a:r>
          </a:p>
          <a:p>
            <a:pPr marL="1143000" lvl="1" indent="-419100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Dosed by IBW and adjusted daily to target</a:t>
            </a:r>
          </a:p>
          <a:p>
            <a:pPr marL="1143000" lvl="1" indent="-419100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Delivered during/after cycling over &lt;18hr</a:t>
            </a:r>
          </a:p>
          <a:p>
            <a:pPr marL="1543050" lvl="2" indent="-419100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At least 5 days per week on same days as cycling</a:t>
            </a:r>
          </a:p>
          <a:p>
            <a:pPr marL="1143000" lvl="1" indent="-419100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Peripheral option (7.5%)</a:t>
            </a:r>
          </a:p>
          <a:p>
            <a:pPr marL="419100" indent="-419100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Stop at ICU discharge or 21 days</a:t>
            </a:r>
          </a:p>
          <a:p>
            <a:pPr marL="419100" indent="-419100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Recommended feeding strategy to obtain dietitian consult and start EN within 48 hrs</a:t>
            </a:r>
          </a:p>
          <a:p>
            <a:pPr marL="419100" indent="-419100"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0" y="1126671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98715"/>
            <a:ext cx="8229600" cy="762000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US" dirty="0">
                <a:solidFill>
                  <a:srgbClr val="1A99DC"/>
                </a:solidFill>
              </a:rPr>
              <a:t>In-bed Cycle Ergometry Exercise Intervention</a:t>
            </a:r>
            <a:endParaRPr lang="en-US" sz="3600" i="1" dirty="0">
              <a:solidFill>
                <a:srgbClr val="1A99DC"/>
              </a:solidFill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772400" cy="40386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45 min/day, at least 5 days/week</a:t>
            </a:r>
          </a:p>
          <a:p>
            <a:pPr lvl="1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Motomed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Letto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2 cycle</a:t>
            </a:r>
          </a:p>
          <a:p>
            <a:pPr lvl="2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Default speed = 10 RPM, initial gear = 0</a:t>
            </a:r>
          </a:p>
          <a:p>
            <a:pPr lvl="1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Verbally encourage active cycling</a:t>
            </a:r>
          </a:p>
          <a:p>
            <a:pPr lvl="1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Detailed protocol for warm up, training with 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increasing gear if active cycling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, cool down</a:t>
            </a:r>
          </a:p>
          <a:p>
            <a:pPr lvl="1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Rules for stopping session</a:t>
            </a:r>
          </a:p>
          <a:p>
            <a:pPr marL="419100" indent="-419100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Stop at ICU discharge or 21 days</a:t>
            </a:r>
          </a:p>
          <a:p>
            <a:pPr marL="419100" indent="-419100">
              <a:lnSpc>
                <a:spcPct val="90000"/>
              </a:lnSpc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No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protocolization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of “standard” rehab/exercise at study sites</a:t>
            </a:r>
          </a:p>
          <a:p>
            <a:pPr marL="419100" indent="-419100">
              <a:lnSpc>
                <a:spcPct val="90000"/>
              </a:lnSpc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0786" y="63978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Kimawi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, Phys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Ther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J 2017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85800" y="16002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Exercise Intervention</a:t>
            </a:r>
            <a:endParaRPr lang="en-US" sz="3600" i="1" dirty="0">
              <a:solidFill>
                <a:srgbClr val="1A99DC"/>
              </a:solidFill>
            </a:endParaRPr>
          </a:p>
        </p:txBody>
      </p:sp>
      <p:pic>
        <p:nvPicPr>
          <p:cNvPr id="2" name="RPM 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1066800" y="1905000"/>
            <a:ext cx="7213600" cy="4064000"/>
          </a:xfrm>
          <a:prstGeom prst="rect">
            <a:avLst/>
          </a:prstGeom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0" y="1126671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2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Primary Outcome</a:t>
            </a:r>
            <a:endParaRPr lang="en-US" i="1" dirty="0">
              <a:solidFill>
                <a:srgbClr val="1A99DC"/>
              </a:solidFill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1828800"/>
            <a:ext cx="6857999" cy="1295400"/>
          </a:xfrm>
        </p:spPr>
        <p:txBody>
          <a:bodyPr/>
          <a:lstStyle/>
          <a:p>
            <a:pPr marL="463550" indent="-463550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6 minute walk distance at hospital discharge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322" y="5638800"/>
            <a:ext cx="2667000" cy="12435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057" y="3276600"/>
            <a:ext cx="6102153" cy="1591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851482"/>
            <a:ext cx="3124200" cy="265538"/>
          </a:xfrm>
          <a:prstGeom prst="rect">
            <a:avLst/>
          </a:prstGeom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685800" y="1219200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19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445135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69792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721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Secondary Outcomes</a:t>
            </a:r>
            <a:endParaRPr lang="en-US" i="1" dirty="0">
              <a:solidFill>
                <a:srgbClr val="1A99DC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78521"/>
              </p:ext>
            </p:extLst>
          </p:nvPr>
        </p:nvGraphicFramePr>
        <p:xfrm>
          <a:off x="381000" y="1219201"/>
          <a:ext cx="8458200" cy="54101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Domain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Secondary</a:t>
                      </a:r>
                      <a:r>
                        <a:rPr lang="en-US" sz="2400" baseline="0" dirty="0"/>
                        <a:t> Outcome Measure/Tool</a:t>
                      </a:r>
                      <a:endParaRPr lang="en-US" sz="24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Survival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Mortality</a:t>
                      </a:r>
                      <a:endParaRPr lang="en-US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130489"/>
                  </a:ext>
                </a:extLst>
              </a:tr>
              <a:tr h="908604">
                <a:tc>
                  <a:txBody>
                    <a:bodyPr/>
                    <a:lstStyle/>
                    <a:p>
                      <a:pPr algn="l"/>
                      <a:r>
                        <a:rPr lang="en-US" sz="1800" u="none" strike="noStrike" kern="1200" baseline="0" dirty="0"/>
                        <a:t>Activity Limitations within a Standardized Setting (in-hospital)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FSS-ICU (Functional Status Score for the ICU)</a:t>
                      </a:r>
                      <a:endParaRPr lang="en-US" sz="1800" baseline="30000" dirty="0"/>
                    </a:p>
                    <a:p>
                      <a:pPr algn="l"/>
                      <a:r>
                        <a:rPr lang="en-US" sz="1800" dirty="0"/>
                        <a:t>SPPB</a:t>
                      </a:r>
                      <a:r>
                        <a:rPr lang="en-US" sz="1800" baseline="0" dirty="0"/>
                        <a:t> (Short Phys. Perf. Battery) – incl. 4 meter walk</a:t>
                      </a:r>
                      <a:endParaRPr lang="en-US" sz="1800" baseline="30000" dirty="0"/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Standard ICU/Hospital  Outcomes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ICU/hospital LOS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Hospital-acquired infections</a:t>
                      </a:r>
                    </a:p>
                    <a:p>
                      <a:pPr marL="461963" marR="0" lvl="0" indent="-4619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Discharge</a:t>
                      </a:r>
                      <a:r>
                        <a:rPr lang="en-US" sz="1800" baseline="0" dirty="0"/>
                        <a:t> location</a:t>
                      </a:r>
                      <a:endParaRPr lang="en-US" sz="1800" dirty="0"/>
                    </a:p>
                    <a:p>
                      <a:pPr marL="461963" indent="-461963" algn="l"/>
                      <a:r>
                        <a:rPr lang="en-US" sz="1800" dirty="0"/>
                        <a:t>Health care</a:t>
                      </a:r>
                      <a:r>
                        <a:rPr lang="en-US" sz="1800" baseline="0" dirty="0"/>
                        <a:t> utilization including </a:t>
                      </a:r>
                      <a:r>
                        <a:rPr lang="en-US" sz="1800" dirty="0"/>
                        <a:t>ICU readmission &amp; </a:t>
                      </a:r>
                      <a:r>
                        <a:rPr lang="en-US" sz="1800" dirty="0" err="1"/>
                        <a:t>reintubation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1800" u="none" strike="noStrike" kern="1200" baseline="0" dirty="0"/>
                        <a:t>Quality of Life (6 mo.)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SF-36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v2 and EQ-5D-5L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60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Mental</a:t>
                      </a:r>
                      <a:r>
                        <a:rPr lang="en-US" sz="1800" baseline="0" dirty="0"/>
                        <a:t> Health and Cognitive function</a:t>
                      </a:r>
                    </a:p>
                    <a:p>
                      <a:pPr algn="l"/>
                      <a:r>
                        <a:rPr lang="en-US" sz="1800" baseline="0" dirty="0"/>
                        <a:t>(6 mo.)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HADS,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</a:rPr>
                        <a:t> IES-R and </a:t>
                      </a:r>
                      <a:r>
                        <a:rPr lang="en-US" sz="1800" baseline="0" dirty="0" err="1">
                          <a:solidFill>
                            <a:srgbClr val="000000"/>
                          </a:solidFill>
                        </a:rPr>
                        <a:t>MoCA</a:t>
                      </a:r>
                      <a:r>
                        <a:rPr lang="en-US" sz="1800" baseline="0" dirty="0">
                          <a:solidFill>
                            <a:srgbClr val="000000"/>
                          </a:solidFill>
                        </a:rPr>
                        <a:t>-BLIND</a:t>
                      </a:r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8604">
                <a:tc>
                  <a:txBody>
                    <a:bodyPr/>
                    <a:lstStyle/>
                    <a:p>
                      <a:pPr algn="l"/>
                      <a:r>
                        <a:rPr lang="en-US" sz="1800" u="none" strike="noStrike" kern="1200" baseline="0" dirty="0"/>
                        <a:t>Participation/Restriction in Usual Environment</a:t>
                      </a:r>
                    </a:p>
                    <a:p>
                      <a:pPr algn="l"/>
                      <a:r>
                        <a:rPr lang="en-US" sz="1800" u="none" strike="noStrike" kern="1200" baseline="0" dirty="0"/>
                        <a:t>(6 mo.)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aseline="0" dirty="0"/>
                        <a:t>ADL/IADL</a:t>
                      </a:r>
                    </a:p>
                    <a:p>
                      <a:pPr algn="l"/>
                      <a:r>
                        <a:rPr lang="en-US" sz="1800" baseline="0" dirty="0"/>
                        <a:t>Time to return to work/prior activity</a:t>
                      </a:r>
                    </a:p>
                    <a:p>
                      <a:pPr algn="l"/>
                      <a:r>
                        <a:rPr lang="en-US" sz="1800" baseline="0" dirty="0"/>
                        <a:t>Living location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0" y="1126671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86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Secondary Outcomes</a:t>
            </a:r>
            <a:endParaRPr lang="en-US" i="1" dirty="0">
              <a:solidFill>
                <a:srgbClr val="1A99DC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717363"/>
              </p:ext>
            </p:extLst>
          </p:nvPr>
        </p:nvGraphicFramePr>
        <p:xfrm>
          <a:off x="304800" y="2209800"/>
          <a:ext cx="84582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8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Domain</a:t>
                      </a: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Secondary</a:t>
                      </a:r>
                      <a:r>
                        <a:rPr lang="en-US" sz="2400" baseline="0" dirty="0"/>
                        <a:t> Outcome Measure/Tool</a:t>
                      </a:r>
                      <a:endParaRPr lang="en-US" sz="24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Structure and Function (ICU and hospital discharge)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Amino acid metabolism (tracer studies, select</a:t>
                      </a:r>
                      <a:r>
                        <a:rPr lang="en-US" sz="1800" baseline="0" dirty="0"/>
                        <a:t> subset</a:t>
                      </a:r>
                      <a:r>
                        <a:rPr lang="en-US" sz="1800" dirty="0"/>
                        <a:t>)</a:t>
                      </a:r>
                    </a:p>
                    <a:p>
                      <a:endParaRPr lang="en-US" sz="1800" dirty="0"/>
                    </a:p>
                    <a:p>
                      <a:r>
                        <a:rPr lang="en-US" sz="1800" dirty="0"/>
                        <a:t>Body</a:t>
                      </a:r>
                      <a:r>
                        <a:rPr lang="en-US" sz="1800" baseline="0" dirty="0"/>
                        <a:t> Composition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800" baseline="0" dirty="0"/>
                        <a:t>Rectus femoris ultrasound 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800" baseline="0" dirty="0"/>
                        <a:t>Deuterium dilution studies (select subset)</a:t>
                      </a:r>
                    </a:p>
                    <a:p>
                      <a:pPr marL="342900" indent="-342900">
                        <a:buFont typeface="Arial"/>
                        <a:buChar char="•"/>
                      </a:pPr>
                      <a:r>
                        <a:rPr lang="en-US" sz="1800" baseline="0" dirty="0"/>
                        <a:t>CT of 3</a:t>
                      </a:r>
                      <a:r>
                        <a:rPr lang="en-US" sz="1800" baseline="30000" dirty="0"/>
                        <a:t>rd</a:t>
                      </a:r>
                      <a:r>
                        <a:rPr lang="en-US" sz="1800" baseline="0" dirty="0"/>
                        <a:t> lumbar vertebra (clinical available)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sz="1800" baseline="0" dirty="0"/>
                    </a:p>
                    <a:p>
                      <a:r>
                        <a:rPr lang="en-US" sz="1800" baseline="0" dirty="0"/>
                        <a:t>Muscle strength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/>
                        <a:t>Quadriceps force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/>
                        <a:t>MRC sum-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score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UE/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LE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muscle groups)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/>
                        <a:t>Hand grip strength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0" y="1126671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0436"/>
            <a:ext cx="8229600" cy="906235"/>
          </a:xfrm>
        </p:spPr>
        <p:txBody>
          <a:bodyPr/>
          <a:lstStyle/>
          <a:p>
            <a:r>
              <a:rPr lang="en-US" dirty="0">
                <a:solidFill>
                  <a:srgbClr val="1A99DC"/>
                </a:solidFill>
              </a:rPr>
              <a:t>Sample Size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3505200"/>
          </a:xfrm>
        </p:spPr>
        <p:txBody>
          <a:bodyPr/>
          <a:lstStyle/>
          <a:p>
            <a:pPr marL="463550" indent="-463550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128 evaluable patients</a:t>
            </a:r>
          </a:p>
          <a:p>
            <a:pPr marL="741363" lvl="1" indent="-341313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Based on rank-based sample size calculation</a:t>
            </a:r>
          </a:p>
          <a:p>
            <a:pPr marL="1141413" lvl="2" indent="-341313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Death = -1</a:t>
            </a:r>
          </a:p>
          <a:p>
            <a:pPr marL="1141413" lvl="2" indent="-341313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Cannot perform test = 0</a:t>
            </a:r>
          </a:p>
          <a:p>
            <a:pPr marL="741363" lvl="1" indent="-341313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Traditional calculation: 80% power to detect difference in 6MWD of 50m with 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</a:rPr>
              <a:t>α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=0.05</a:t>
            </a:r>
          </a:p>
          <a:p>
            <a:pPr marL="341313" indent="-341313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Expect 10% non-participation rate (i.e. alive but not willing to do test) so will enroll 142 patients</a:t>
            </a:r>
          </a:p>
          <a:p>
            <a:pPr marL="341313" indent="-341313">
              <a:buClr>
                <a:schemeClr val="bg2">
                  <a:lumMod val="50000"/>
                </a:scheme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4 clinical enrolling sites for 4 years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85800" y="1126671"/>
            <a:ext cx="7772400" cy="0"/>
          </a:xfrm>
          <a:prstGeom prst="line">
            <a:avLst/>
          </a:prstGeom>
          <a:noFill/>
          <a:ln w="254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Title 1"/>
          <p:cNvSpPr>
            <a:spLocks noGrp="1"/>
          </p:cNvSpPr>
          <p:nvPr>
            <p:ph type="ctrTitle"/>
          </p:nvPr>
        </p:nvSpPr>
        <p:spPr>
          <a:xfrm>
            <a:off x="1412551" y="1371600"/>
            <a:ext cx="6318897" cy="400050"/>
          </a:xfrm>
        </p:spPr>
        <p:txBody>
          <a:bodyPr/>
          <a:lstStyle/>
          <a:p>
            <a:r>
              <a:rPr lang="en-CA" altLang="en-US" sz="3200" b="1" dirty="0">
                <a:solidFill>
                  <a:srgbClr val="0000FF"/>
                </a:solidFill>
              </a:rPr>
              <a:t>Apply the NEXIS concept to:</a:t>
            </a:r>
          </a:p>
        </p:txBody>
      </p:sp>
      <p:sp>
        <p:nvSpPr>
          <p:cNvPr id="143365" name="TextBox 1"/>
          <p:cNvSpPr txBox="1">
            <a:spLocks noChangeArrowheads="1"/>
          </p:cNvSpPr>
          <p:nvPr/>
        </p:nvSpPr>
        <p:spPr bwMode="auto">
          <a:xfrm>
            <a:off x="838200" y="2880650"/>
            <a:ext cx="29718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Sub-study of EFFORT trial</a:t>
            </a:r>
          </a:p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LVAD patients</a:t>
            </a:r>
          </a:p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High-risk Cardiac Surgery patients</a:t>
            </a:r>
          </a:p>
        </p:txBody>
      </p:sp>
      <p:pic>
        <p:nvPicPr>
          <p:cNvPr id="6" name="Picture 9" descr="Description: C:\Users\rstaplet\AppData\Local\Microsoft\Windows\Temporary Internet Files\Content.Outlook\Z1ELMOIH\P1000838.jpg">
            <a:extLst>
              <a:ext uri="{FF2B5EF4-FFF2-40B4-BE49-F238E27FC236}">
                <a16:creationId xmlns:a16="http://schemas.microsoft.com/office/drawing/2014/main" id="{D7B76D98-1C24-F247-87BE-6EFF25A4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528007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4">
            <a:extLst>
              <a:ext uri="{FF2B5EF4-FFF2-40B4-BE49-F238E27FC236}">
                <a16:creationId xmlns:a16="http://schemas.microsoft.com/office/drawing/2014/main" id="{29B1E700-B565-C342-9E8A-79C6BF985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028950"/>
            <a:ext cx="381000" cy="40005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>
            <a:outerShdw dist="29783" dir="3885549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14357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28800"/>
            <a:ext cx="3048000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3363" name="Rectangle 1"/>
          <p:cNvSpPr>
            <a:spLocks noChangeArrowheads="1"/>
          </p:cNvSpPr>
          <p:nvPr/>
        </p:nvSpPr>
        <p:spPr bwMode="auto">
          <a:xfrm>
            <a:off x="5886450" y="1839897"/>
            <a:ext cx="3028950" cy="2857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CA" altLang="en-US" sz="1800">
              <a:solidFill>
                <a:srgbClr val="FAFD00"/>
              </a:solidFill>
              <a:latin typeface="Arial" panose="020B0604020202020204" pitchFamily="34" charset="0"/>
            </a:endParaRPr>
          </a:p>
        </p:txBody>
      </p:sp>
      <p:sp>
        <p:nvSpPr>
          <p:cNvPr id="143364" name="Title 1"/>
          <p:cNvSpPr>
            <a:spLocks noGrp="1"/>
          </p:cNvSpPr>
          <p:nvPr>
            <p:ph type="ctrTitle"/>
          </p:nvPr>
        </p:nvSpPr>
        <p:spPr>
          <a:xfrm>
            <a:off x="-83389" y="1828800"/>
            <a:ext cx="6318897" cy="400050"/>
          </a:xfrm>
        </p:spPr>
        <p:txBody>
          <a:bodyPr/>
          <a:lstStyle/>
          <a:p>
            <a:r>
              <a:rPr lang="en-CA" altLang="en-US" sz="3200" b="1" dirty="0">
                <a:solidFill>
                  <a:srgbClr val="0000FF"/>
                </a:solidFill>
              </a:rPr>
              <a:t>Other Strategies to Preserving Muscle and Optimizing Outcomes</a:t>
            </a:r>
          </a:p>
        </p:txBody>
      </p:sp>
      <p:sp>
        <p:nvSpPr>
          <p:cNvPr id="143365" name="TextBox 1"/>
          <p:cNvSpPr txBox="1">
            <a:spLocks noChangeArrowheads="1"/>
          </p:cNvSpPr>
          <p:nvPr/>
        </p:nvSpPr>
        <p:spPr bwMode="auto">
          <a:xfrm>
            <a:off x="1761610" y="3124200"/>
            <a:ext cx="26289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HMB/Leucine</a:t>
            </a:r>
          </a:p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Growth Hormone</a:t>
            </a:r>
          </a:p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Ghrelin agonists</a:t>
            </a:r>
          </a:p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Oxandrolone</a:t>
            </a:r>
          </a:p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IGF-1</a:t>
            </a:r>
          </a:p>
          <a:p>
            <a:pPr>
              <a:spcBef>
                <a:spcPct val="0"/>
              </a:spcBef>
            </a:pPr>
            <a:r>
              <a:rPr lang="en-CA" altLang="en-US" sz="2100" dirty="0">
                <a:latin typeface="Arial" panose="020B0604020202020204" pitchFamily="34" charset="0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3497663061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47" dirty="0">
                <a:solidFill>
                  <a:srgbClr val="0000FF"/>
                </a:solidFill>
                <a:latin typeface="Avenir Next Condensed"/>
              </a:rPr>
              <a:t>Liberal Protein, Exercise and anabolic agents!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73" y="2333300"/>
            <a:ext cx="5000102" cy="2797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2533" y="5238573"/>
            <a:ext cx="3340037" cy="3461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8" tIns="26788" rIns="26788" bIns="26788" numCol="1" spcCol="38100" rtlCol="0" anchor="ctr">
            <a:spAutoFit/>
          </a:bodyPr>
          <a:lstStyle/>
          <a:p>
            <a:pPr algn="ctr" defTabSz="308049" fontAlgn="auto" latinLnBrk="1">
              <a:spcBef>
                <a:spcPts val="0"/>
              </a:spcBef>
              <a:spcAft>
                <a:spcPts val="0"/>
              </a:spcAft>
            </a:pPr>
            <a:r>
              <a:rPr lang="en-CA" sz="1898" dirty="0">
                <a:solidFill>
                  <a:srgbClr val="535353"/>
                </a:solidFill>
                <a:latin typeface="+mn-lt"/>
                <a:sym typeface="Helvetica"/>
              </a:rPr>
              <a:t>Former ICU Survivors</a:t>
            </a:r>
          </a:p>
        </p:txBody>
      </p:sp>
    </p:spTree>
    <p:extLst>
      <p:ext uri="{BB962C8B-B14F-4D97-AF65-F5344CB8AC3E}">
        <p14:creationId xmlns:p14="http://schemas.microsoft.com/office/powerpoint/2010/main" val="414915819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1828800" y="381000"/>
            <a:ext cx="5562600" cy="498598"/>
          </a:xfrm>
          <a:prstGeom prst="rect">
            <a:avLst/>
          </a:prstGeom>
          <a:ln w="12700">
            <a:miter lim="400000"/>
          </a:ln>
          <a:effectLst>
            <a:outerShdw blurRad="38100" dir="5400000" rotWithShape="0">
              <a:srgbClr val="000000">
                <a:alpha val="5242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defRPr sz="5000" b="1" spc="-50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pPr lvl="0" algn="ctr">
              <a:defRPr sz="1800" b="0" spc="0">
                <a:solidFill>
                  <a:srgbClr val="000000"/>
                </a:solidFill>
              </a:defRPr>
            </a:pPr>
            <a:r>
              <a:rPr lang="en-CA" sz="3600" spc="-35" dirty="0">
                <a:solidFill>
                  <a:srgbClr val="0000FF"/>
                </a:solidFill>
              </a:rPr>
              <a:t>Conclusions</a:t>
            </a:r>
            <a:endParaRPr sz="3600" spc="-35" dirty="0">
              <a:solidFill>
                <a:srgbClr val="0000FF"/>
              </a:solidFill>
            </a:endParaRPr>
          </a:p>
        </p:txBody>
      </p:sp>
      <p:sp>
        <p:nvSpPr>
          <p:cNvPr id="48" name="Shape 48"/>
          <p:cNvSpPr/>
          <p:nvPr/>
        </p:nvSpPr>
        <p:spPr>
          <a:xfrm>
            <a:off x="1143000" y="1225628"/>
            <a:ext cx="7239000" cy="4048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8">
              <a:lnSpc>
                <a:spcPct val="130000"/>
              </a:lnSpc>
              <a:defRPr sz="1800">
                <a:solidFill>
                  <a:srgbClr val="000000"/>
                </a:solidFill>
              </a:defRPr>
            </a:pPr>
            <a:r>
              <a:rPr sz="1687" dirty="0">
                <a:latin typeface="Avenir Book"/>
                <a:ea typeface="Avenir Book"/>
                <a:cs typeface="Avenir Book"/>
                <a:sym typeface="Avenir Book"/>
              </a:rPr>
              <a:t>• </a:t>
            </a:r>
            <a:r>
              <a:rPr lang="en-CA" sz="1687" dirty="0">
                <a:latin typeface="Avenir Book"/>
                <a:ea typeface="Avenir Book"/>
                <a:cs typeface="Avenir Book"/>
                <a:sym typeface="Avenir Book"/>
              </a:rPr>
              <a:t>  </a:t>
            </a:r>
            <a:r>
              <a:rPr lang="en-CA" sz="2000" dirty="0">
                <a:latin typeface="Avenir Book"/>
                <a:ea typeface="Avenir Book"/>
                <a:cs typeface="Avenir Book"/>
                <a:sym typeface="Avenir Book"/>
              </a:rPr>
              <a:t>Muscle Matters</a:t>
            </a:r>
          </a:p>
          <a:p>
            <a:pPr marL="285750" indent="-285750" defTabSz="321458">
              <a:lnSpc>
                <a:spcPct val="13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2000" dirty="0">
                <a:latin typeface="Avenir Book"/>
                <a:ea typeface="Avenir Book"/>
                <a:cs typeface="Avenir Book"/>
                <a:sym typeface="Avenir Book"/>
              </a:rPr>
              <a:t>Increased protein intake may help preserve muscle mass/function?</a:t>
            </a:r>
          </a:p>
          <a:p>
            <a:pPr marL="742950" lvl="1" indent="-285750" defTabSz="321458">
              <a:lnSpc>
                <a:spcPct val="13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2000" dirty="0">
                <a:latin typeface="Avenir Book"/>
                <a:ea typeface="Avenir Book"/>
                <a:cs typeface="Avenir Book"/>
                <a:sym typeface="Avenir Book"/>
              </a:rPr>
              <a:t>More trials needed- join the EFFORT collaborative!</a:t>
            </a:r>
          </a:p>
          <a:p>
            <a:pPr marL="241082" indent="-241082" defTabSz="321458">
              <a:lnSpc>
                <a:spcPct val="13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2000" dirty="0">
                <a:latin typeface="Avenir Book"/>
                <a:ea typeface="Avenir Book"/>
                <a:cs typeface="Avenir Book"/>
                <a:sym typeface="Avenir Book"/>
              </a:rPr>
              <a:t>Combining nutrition with exercise or other pharmacological strategies that promote anabolism will increase treatment effect </a:t>
            </a:r>
          </a:p>
          <a:p>
            <a:pPr marL="241082" indent="-241082" defTabSz="321458">
              <a:lnSpc>
                <a:spcPct val="13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CA" sz="2000" dirty="0">
                <a:latin typeface="Avenir Book"/>
                <a:ea typeface="Avenir Book"/>
                <a:cs typeface="Avenir Book"/>
                <a:sym typeface="Avenir Book"/>
              </a:rPr>
              <a:t> Consider more relevant patient reported-outcomes and functional assessments in evaluating the impact of nutrition and rehab interventions.</a:t>
            </a:r>
          </a:p>
        </p:txBody>
      </p:sp>
      <p:sp>
        <p:nvSpPr>
          <p:cNvPr id="49" name="Shape 49"/>
          <p:cNvSpPr/>
          <p:nvPr/>
        </p:nvSpPr>
        <p:spPr>
          <a:xfrm>
            <a:off x="1365753" y="1295400"/>
            <a:ext cx="6712993" cy="1"/>
          </a:xfrm>
          <a:prstGeom prst="line">
            <a:avLst/>
          </a:prstGeom>
          <a:ln w="6350">
            <a:solidFill>
              <a:srgbClr val="5A5F5E"/>
            </a:solidFill>
            <a:miter lim="400000"/>
          </a:ln>
        </p:spPr>
        <p:txBody>
          <a:bodyPr lIns="0" tIns="0" rIns="0" bIns="0"/>
          <a:lstStyle/>
          <a:p>
            <a:pPr defTabSz="321458">
              <a:defRPr sz="1200">
                <a:solidFill>
                  <a:srgbClr val="000000"/>
                </a:solidFill>
              </a:defRPr>
            </a:pPr>
            <a:endParaRPr sz="844" dirty="0"/>
          </a:p>
        </p:txBody>
      </p:sp>
    </p:spTree>
    <p:extLst>
      <p:ext uri="{BB962C8B-B14F-4D97-AF65-F5344CB8AC3E}">
        <p14:creationId xmlns:p14="http://schemas.microsoft.com/office/powerpoint/2010/main" val="65877699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/>
        </p:nvSpPr>
        <p:spPr>
          <a:xfrm>
            <a:off x="2691737" y="2160340"/>
            <a:ext cx="1366245" cy="417464"/>
          </a:xfrm>
          <a:prstGeom prst="roundRect">
            <a:avLst>
              <a:gd name="adj" fmla="val 16667"/>
            </a:avLst>
          </a:prstGeom>
          <a:ln w="12700">
            <a:solidFill>
              <a:srgbClr val="A6A6A6"/>
            </a:solidFill>
            <a:miter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78" name="Shape 978"/>
          <p:cNvSpPr/>
          <p:nvPr/>
        </p:nvSpPr>
        <p:spPr>
          <a:xfrm>
            <a:off x="2805591" y="3362498"/>
            <a:ext cx="1138538" cy="379515"/>
          </a:xfrm>
          <a:prstGeom prst="roundRect">
            <a:avLst>
              <a:gd name="adj" fmla="val 16667"/>
            </a:avLst>
          </a:prstGeom>
          <a:ln w="12700">
            <a:solidFill>
              <a:srgbClr val="A6A6A6"/>
            </a:solidFill>
            <a:miter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79" name="Shape 979"/>
          <p:cNvSpPr/>
          <p:nvPr/>
        </p:nvSpPr>
        <p:spPr>
          <a:xfrm>
            <a:off x="2805591" y="3931767"/>
            <a:ext cx="1138538" cy="380631"/>
          </a:xfrm>
          <a:prstGeom prst="roundRect">
            <a:avLst>
              <a:gd name="adj" fmla="val 16667"/>
            </a:avLst>
          </a:prstGeom>
          <a:ln w="12700">
            <a:solidFill>
              <a:srgbClr val="A6A6A6"/>
            </a:solidFill>
            <a:miter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80" name="Shape 980"/>
          <p:cNvSpPr/>
          <p:nvPr/>
        </p:nvSpPr>
        <p:spPr>
          <a:xfrm>
            <a:off x="2805591" y="4502151"/>
            <a:ext cx="1138538" cy="379515"/>
          </a:xfrm>
          <a:prstGeom prst="roundRect">
            <a:avLst>
              <a:gd name="adj" fmla="val 16667"/>
            </a:avLst>
          </a:prstGeom>
          <a:ln w="12700">
            <a:solidFill>
              <a:srgbClr val="A6A6A6"/>
            </a:solidFill>
            <a:miter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81" name="Shape 981"/>
          <p:cNvSpPr/>
          <p:nvPr/>
        </p:nvSpPr>
        <p:spPr>
          <a:xfrm>
            <a:off x="2805591" y="5071418"/>
            <a:ext cx="1138538" cy="261196"/>
          </a:xfrm>
          <a:prstGeom prst="roundRect">
            <a:avLst>
              <a:gd name="adj" fmla="val 16667"/>
            </a:avLst>
          </a:prstGeom>
          <a:ln w="12700">
            <a:solidFill>
              <a:srgbClr val="A6A6A6"/>
            </a:solidFill>
            <a:miter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82" name="Shape 982"/>
          <p:cNvSpPr/>
          <p:nvPr/>
        </p:nvSpPr>
        <p:spPr>
          <a:xfrm>
            <a:off x="4771237" y="2160340"/>
            <a:ext cx="2088144" cy="41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175"/>
                </a:moveTo>
                <a:cubicBezTo>
                  <a:pt x="945" y="20575"/>
                  <a:pt x="1887" y="20803"/>
                  <a:pt x="2795" y="21088"/>
                </a:cubicBezTo>
                <a:cubicBezTo>
                  <a:pt x="3587" y="21315"/>
                  <a:pt x="4343" y="21373"/>
                  <a:pt x="5061" y="21600"/>
                </a:cubicBezTo>
                <a:cubicBezTo>
                  <a:pt x="7098" y="21600"/>
                  <a:pt x="7628" y="21373"/>
                  <a:pt x="8156" y="21315"/>
                </a:cubicBezTo>
                <a:cubicBezTo>
                  <a:pt x="8723" y="21200"/>
                  <a:pt x="9326" y="20973"/>
                  <a:pt x="9856" y="20803"/>
                </a:cubicBezTo>
                <a:cubicBezTo>
                  <a:pt x="10346" y="20575"/>
                  <a:pt x="10802" y="20403"/>
                  <a:pt x="11329" y="20063"/>
                </a:cubicBezTo>
                <a:cubicBezTo>
                  <a:pt x="11819" y="19890"/>
                  <a:pt x="12349" y="19663"/>
                  <a:pt x="12877" y="19378"/>
                </a:cubicBezTo>
                <a:cubicBezTo>
                  <a:pt x="13444" y="19150"/>
                  <a:pt x="13972" y="18865"/>
                  <a:pt x="14577" y="18638"/>
                </a:cubicBezTo>
                <a:cubicBezTo>
                  <a:pt x="15179" y="18465"/>
                  <a:pt x="15784" y="18125"/>
                  <a:pt x="16539" y="17952"/>
                </a:cubicBezTo>
                <a:cubicBezTo>
                  <a:pt x="17257" y="17839"/>
                  <a:pt x="17937" y="17554"/>
                  <a:pt x="18768" y="17439"/>
                </a:cubicBezTo>
                <a:cubicBezTo>
                  <a:pt x="19638" y="17439"/>
                  <a:pt x="20580" y="17324"/>
                  <a:pt x="21600" y="17324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6A6A6"/>
            </a:solidFill>
            <a:round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83" name="Shape 983"/>
          <p:cNvSpPr/>
          <p:nvPr/>
        </p:nvSpPr>
        <p:spPr>
          <a:xfrm>
            <a:off x="2719642" y="2182664"/>
            <a:ext cx="1310433" cy="38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/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 b="1" dirty="0">
                <a:latin typeface="Calibri"/>
                <a:ea typeface="Calibri"/>
                <a:cs typeface="Calibri"/>
                <a:sym typeface="Calibri"/>
              </a:rPr>
              <a:t>Baseline Status</a:t>
            </a:r>
            <a:endParaRPr sz="1266" dirty="0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 dirty="0">
                <a:latin typeface="Calibri"/>
                <a:ea typeface="Calibri"/>
                <a:cs typeface="Calibri"/>
                <a:sym typeface="Calibri"/>
              </a:rPr>
              <a:t>Including Physiology, Function, Disability, and Quality of Life</a:t>
            </a:r>
          </a:p>
        </p:txBody>
      </p:sp>
      <p:sp>
        <p:nvSpPr>
          <p:cNvPr id="984" name="Shape 984"/>
          <p:cNvSpPr/>
          <p:nvPr/>
        </p:nvSpPr>
        <p:spPr>
          <a:xfrm>
            <a:off x="3128174" y="2748582"/>
            <a:ext cx="493369" cy="455417"/>
          </a:xfrm>
          <a:prstGeom prst="diamond">
            <a:avLst/>
          </a:prstGeom>
          <a:ln w="12700">
            <a:solidFill>
              <a:srgbClr val="A6A6A6"/>
            </a:solidFill>
            <a:round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85" name="Shape 985"/>
          <p:cNvSpPr/>
          <p:nvPr/>
        </p:nvSpPr>
        <p:spPr>
          <a:xfrm>
            <a:off x="3159429" y="2831183"/>
            <a:ext cx="430861" cy="281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/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>
                <a:latin typeface="Calibri"/>
                <a:ea typeface="Calibri"/>
                <a:cs typeface="Calibri"/>
                <a:sym typeface="Calibri"/>
              </a:rPr>
              <a:t>Acute </a:t>
            </a:r>
            <a:endParaRPr sz="1266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>
                <a:latin typeface="Calibri"/>
                <a:ea typeface="Calibri"/>
                <a:cs typeface="Calibri"/>
                <a:sym typeface="Calibri"/>
              </a:rPr>
              <a:t>Illness</a:t>
            </a:r>
          </a:p>
        </p:txBody>
      </p:sp>
      <p:sp>
        <p:nvSpPr>
          <p:cNvPr id="986" name="Shape 986"/>
          <p:cNvSpPr/>
          <p:nvPr/>
        </p:nvSpPr>
        <p:spPr>
          <a:xfrm>
            <a:off x="4771237" y="3362498"/>
            <a:ext cx="2088144" cy="449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175"/>
                </a:moveTo>
                <a:cubicBezTo>
                  <a:pt x="945" y="20575"/>
                  <a:pt x="1887" y="20803"/>
                  <a:pt x="2795" y="21088"/>
                </a:cubicBezTo>
                <a:cubicBezTo>
                  <a:pt x="3587" y="21315"/>
                  <a:pt x="4343" y="21373"/>
                  <a:pt x="5061" y="21600"/>
                </a:cubicBezTo>
                <a:cubicBezTo>
                  <a:pt x="7098" y="21600"/>
                  <a:pt x="7628" y="21373"/>
                  <a:pt x="8156" y="21315"/>
                </a:cubicBezTo>
                <a:cubicBezTo>
                  <a:pt x="8723" y="21200"/>
                  <a:pt x="9326" y="20973"/>
                  <a:pt x="9856" y="20803"/>
                </a:cubicBezTo>
                <a:cubicBezTo>
                  <a:pt x="10346" y="20575"/>
                  <a:pt x="10802" y="20403"/>
                  <a:pt x="11329" y="20063"/>
                </a:cubicBezTo>
                <a:cubicBezTo>
                  <a:pt x="11819" y="19890"/>
                  <a:pt x="12349" y="19663"/>
                  <a:pt x="12877" y="19378"/>
                </a:cubicBezTo>
                <a:cubicBezTo>
                  <a:pt x="13444" y="19150"/>
                  <a:pt x="13972" y="18865"/>
                  <a:pt x="14577" y="18638"/>
                </a:cubicBezTo>
                <a:cubicBezTo>
                  <a:pt x="15179" y="18465"/>
                  <a:pt x="15784" y="18125"/>
                  <a:pt x="16539" y="17952"/>
                </a:cubicBezTo>
                <a:cubicBezTo>
                  <a:pt x="17257" y="17839"/>
                  <a:pt x="17937" y="17554"/>
                  <a:pt x="18768" y="17439"/>
                </a:cubicBezTo>
                <a:cubicBezTo>
                  <a:pt x="19638" y="17439"/>
                  <a:pt x="20580" y="17324"/>
                  <a:pt x="21600" y="17324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6A6A6"/>
            </a:solidFill>
            <a:round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87" name="Shape 987"/>
          <p:cNvSpPr/>
          <p:nvPr/>
        </p:nvSpPr>
        <p:spPr>
          <a:xfrm>
            <a:off x="4771237" y="3931767"/>
            <a:ext cx="2088144" cy="482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175"/>
                </a:moveTo>
                <a:cubicBezTo>
                  <a:pt x="945" y="20575"/>
                  <a:pt x="1887" y="20803"/>
                  <a:pt x="2795" y="21088"/>
                </a:cubicBezTo>
                <a:cubicBezTo>
                  <a:pt x="3587" y="21315"/>
                  <a:pt x="4343" y="21373"/>
                  <a:pt x="5061" y="21600"/>
                </a:cubicBezTo>
                <a:cubicBezTo>
                  <a:pt x="7098" y="21600"/>
                  <a:pt x="7628" y="21373"/>
                  <a:pt x="8156" y="21315"/>
                </a:cubicBezTo>
                <a:cubicBezTo>
                  <a:pt x="8723" y="21200"/>
                  <a:pt x="9326" y="20973"/>
                  <a:pt x="9856" y="20803"/>
                </a:cubicBezTo>
                <a:cubicBezTo>
                  <a:pt x="10346" y="20575"/>
                  <a:pt x="10802" y="20403"/>
                  <a:pt x="11329" y="20063"/>
                </a:cubicBezTo>
                <a:cubicBezTo>
                  <a:pt x="11819" y="19890"/>
                  <a:pt x="12349" y="19663"/>
                  <a:pt x="12877" y="19378"/>
                </a:cubicBezTo>
                <a:cubicBezTo>
                  <a:pt x="13444" y="19150"/>
                  <a:pt x="13972" y="18865"/>
                  <a:pt x="14577" y="18638"/>
                </a:cubicBezTo>
                <a:cubicBezTo>
                  <a:pt x="15179" y="18465"/>
                  <a:pt x="15784" y="18125"/>
                  <a:pt x="16539" y="17952"/>
                </a:cubicBezTo>
                <a:cubicBezTo>
                  <a:pt x="17257" y="17839"/>
                  <a:pt x="17937" y="17554"/>
                  <a:pt x="18768" y="17439"/>
                </a:cubicBezTo>
                <a:cubicBezTo>
                  <a:pt x="19638" y="17439"/>
                  <a:pt x="20580" y="17324"/>
                  <a:pt x="21600" y="17324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6A6A6"/>
            </a:solidFill>
            <a:round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88" name="Shape 988"/>
          <p:cNvSpPr/>
          <p:nvPr/>
        </p:nvSpPr>
        <p:spPr>
          <a:xfrm>
            <a:off x="4771237" y="4502151"/>
            <a:ext cx="2088144" cy="379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175"/>
                </a:moveTo>
                <a:cubicBezTo>
                  <a:pt x="945" y="20575"/>
                  <a:pt x="1887" y="20803"/>
                  <a:pt x="2795" y="21088"/>
                </a:cubicBezTo>
                <a:cubicBezTo>
                  <a:pt x="3587" y="21315"/>
                  <a:pt x="4343" y="21373"/>
                  <a:pt x="5061" y="21600"/>
                </a:cubicBezTo>
                <a:cubicBezTo>
                  <a:pt x="7098" y="21600"/>
                  <a:pt x="7628" y="21373"/>
                  <a:pt x="8156" y="21315"/>
                </a:cubicBezTo>
                <a:cubicBezTo>
                  <a:pt x="8723" y="21200"/>
                  <a:pt x="9326" y="20973"/>
                  <a:pt x="9856" y="20803"/>
                </a:cubicBezTo>
                <a:cubicBezTo>
                  <a:pt x="10346" y="20575"/>
                  <a:pt x="10802" y="20403"/>
                  <a:pt x="11329" y="20063"/>
                </a:cubicBezTo>
                <a:cubicBezTo>
                  <a:pt x="11819" y="19890"/>
                  <a:pt x="12349" y="19663"/>
                  <a:pt x="12877" y="19378"/>
                </a:cubicBezTo>
                <a:cubicBezTo>
                  <a:pt x="13444" y="19150"/>
                  <a:pt x="13972" y="18865"/>
                  <a:pt x="14577" y="18638"/>
                </a:cubicBezTo>
                <a:cubicBezTo>
                  <a:pt x="15179" y="18465"/>
                  <a:pt x="15784" y="18125"/>
                  <a:pt x="16539" y="17952"/>
                </a:cubicBezTo>
                <a:cubicBezTo>
                  <a:pt x="17257" y="17839"/>
                  <a:pt x="17937" y="17554"/>
                  <a:pt x="18768" y="17439"/>
                </a:cubicBezTo>
                <a:cubicBezTo>
                  <a:pt x="19638" y="17439"/>
                  <a:pt x="20580" y="17324"/>
                  <a:pt x="21600" y="17324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6A6A6"/>
            </a:solidFill>
            <a:round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89" name="Shape 989"/>
          <p:cNvSpPr/>
          <p:nvPr/>
        </p:nvSpPr>
        <p:spPr>
          <a:xfrm>
            <a:off x="4771237" y="5071419"/>
            <a:ext cx="2088144" cy="332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175"/>
                </a:moveTo>
                <a:cubicBezTo>
                  <a:pt x="945" y="20575"/>
                  <a:pt x="1887" y="20803"/>
                  <a:pt x="2795" y="21088"/>
                </a:cubicBezTo>
                <a:cubicBezTo>
                  <a:pt x="3587" y="21315"/>
                  <a:pt x="4343" y="21373"/>
                  <a:pt x="5061" y="21600"/>
                </a:cubicBezTo>
                <a:cubicBezTo>
                  <a:pt x="7098" y="21600"/>
                  <a:pt x="7628" y="21373"/>
                  <a:pt x="8156" y="21315"/>
                </a:cubicBezTo>
                <a:cubicBezTo>
                  <a:pt x="8723" y="21200"/>
                  <a:pt x="9326" y="20973"/>
                  <a:pt x="9856" y="20803"/>
                </a:cubicBezTo>
                <a:cubicBezTo>
                  <a:pt x="10346" y="20575"/>
                  <a:pt x="10802" y="20403"/>
                  <a:pt x="11329" y="20063"/>
                </a:cubicBezTo>
                <a:cubicBezTo>
                  <a:pt x="11819" y="19890"/>
                  <a:pt x="12349" y="19663"/>
                  <a:pt x="12877" y="19378"/>
                </a:cubicBezTo>
                <a:cubicBezTo>
                  <a:pt x="13444" y="19150"/>
                  <a:pt x="13972" y="18865"/>
                  <a:pt x="14577" y="18638"/>
                </a:cubicBezTo>
                <a:cubicBezTo>
                  <a:pt x="15179" y="18465"/>
                  <a:pt x="15784" y="18125"/>
                  <a:pt x="16539" y="17952"/>
                </a:cubicBezTo>
                <a:cubicBezTo>
                  <a:pt x="17257" y="17839"/>
                  <a:pt x="17937" y="17554"/>
                  <a:pt x="18768" y="17439"/>
                </a:cubicBezTo>
                <a:cubicBezTo>
                  <a:pt x="19638" y="17439"/>
                  <a:pt x="20580" y="17324"/>
                  <a:pt x="21600" y="17324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A6A6A6"/>
            </a:solidFill>
            <a:round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90" name="Shape 990"/>
          <p:cNvSpPr/>
          <p:nvPr/>
        </p:nvSpPr>
        <p:spPr>
          <a:xfrm>
            <a:off x="3346952" y="2602359"/>
            <a:ext cx="56930" cy="132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71"/>
                </a:moveTo>
                <a:lnTo>
                  <a:pt x="5400" y="16971"/>
                </a:lnTo>
                <a:lnTo>
                  <a:pt x="5400" y="0"/>
                </a:lnTo>
                <a:lnTo>
                  <a:pt x="16200" y="0"/>
                </a:lnTo>
                <a:lnTo>
                  <a:pt x="16200" y="16971"/>
                </a:lnTo>
                <a:lnTo>
                  <a:pt x="21600" y="16971"/>
                </a:lnTo>
                <a:lnTo>
                  <a:pt x="10800" y="21600"/>
                </a:lnTo>
                <a:close/>
              </a:path>
            </a:pathLst>
          </a:custGeom>
          <a:solidFill/>
          <a:ln w="12700">
            <a:solidFill/>
            <a:round/>
          </a:ln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91" name="Shape 991"/>
          <p:cNvSpPr/>
          <p:nvPr/>
        </p:nvSpPr>
        <p:spPr>
          <a:xfrm>
            <a:off x="3346952" y="3221857"/>
            <a:ext cx="56930" cy="132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71"/>
                </a:moveTo>
                <a:lnTo>
                  <a:pt x="5400" y="16971"/>
                </a:lnTo>
                <a:lnTo>
                  <a:pt x="5400" y="0"/>
                </a:lnTo>
                <a:lnTo>
                  <a:pt x="16200" y="0"/>
                </a:lnTo>
                <a:lnTo>
                  <a:pt x="16200" y="16971"/>
                </a:lnTo>
                <a:lnTo>
                  <a:pt x="21600" y="16971"/>
                </a:lnTo>
                <a:lnTo>
                  <a:pt x="10800" y="21600"/>
                </a:lnTo>
                <a:close/>
              </a:path>
            </a:pathLst>
          </a:custGeom>
          <a:solidFill/>
          <a:ln w="12700">
            <a:solidFill/>
            <a:round/>
          </a:ln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92" name="Shape 992"/>
          <p:cNvSpPr/>
          <p:nvPr/>
        </p:nvSpPr>
        <p:spPr>
          <a:xfrm>
            <a:off x="3346952" y="4920730"/>
            <a:ext cx="56930" cy="132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71"/>
                </a:moveTo>
                <a:lnTo>
                  <a:pt x="5400" y="16971"/>
                </a:lnTo>
                <a:lnTo>
                  <a:pt x="5400" y="0"/>
                </a:lnTo>
                <a:lnTo>
                  <a:pt x="16200" y="0"/>
                </a:lnTo>
                <a:lnTo>
                  <a:pt x="16200" y="16971"/>
                </a:lnTo>
                <a:lnTo>
                  <a:pt x="21600" y="16971"/>
                </a:lnTo>
                <a:lnTo>
                  <a:pt x="10800" y="21600"/>
                </a:lnTo>
                <a:close/>
              </a:path>
            </a:pathLst>
          </a:custGeom>
          <a:solidFill/>
          <a:ln w="12700">
            <a:solidFill/>
            <a:round/>
          </a:ln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93" name="Shape 993"/>
          <p:cNvSpPr/>
          <p:nvPr/>
        </p:nvSpPr>
        <p:spPr>
          <a:xfrm>
            <a:off x="3346952" y="4346997"/>
            <a:ext cx="56930" cy="132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71"/>
                </a:moveTo>
                <a:lnTo>
                  <a:pt x="5400" y="16971"/>
                </a:lnTo>
                <a:lnTo>
                  <a:pt x="5400" y="0"/>
                </a:lnTo>
                <a:lnTo>
                  <a:pt x="16200" y="0"/>
                </a:lnTo>
                <a:lnTo>
                  <a:pt x="16200" y="16971"/>
                </a:lnTo>
                <a:lnTo>
                  <a:pt x="21600" y="16971"/>
                </a:lnTo>
                <a:lnTo>
                  <a:pt x="10800" y="21600"/>
                </a:lnTo>
                <a:close/>
              </a:path>
            </a:pathLst>
          </a:custGeom>
          <a:solidFill/>
          <a:ln w="12700">
            <a:solidFill/>
            <a:round/>
          </a:ln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94" name="Shape 994"/>
          <p:cNvSpPr/>
          <p:nvPr/>
        </p:nvSpPr>
        <p:spPr>
          <a:xfrm>
            <a:off x="3346952" y="3778846"/>
            <a:ext cx="56930" cy="132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971"/>
                </a:moveTo>
                <a:lnTo>
                  <a:pt x="5400" y="16971"/>
                </a:lnTo>
                <a:lnTo>
                  <a:pt x="5400" y="0"/>
                </a:lnTo>
                <a:lnTo>
                  <a:pt x="16200" y="0"/>
                </a:lnTo>
                <a:lnTo>
                  <a:pt x="16200" y="16971"/>
                </a:lnTo>
                <a:lnTo>
                  <a:pt x="21600" y="16971"/>
                </a:lnTo>
                <a:lnTo>
                  <a:pt x="10800" y="21600"/>
                </a:lnTo>
                <a:close/>
              </a:path>
            </a:pathLst>
          </a:custGeom>
          <a:solidFill/>
          <a:ln w="12700">
            <a:solidFill/>
            <a:round/>
          </a:ln>
        </p:spPr>
        <p:txBody>
          <a:bodyPr lIns="0" tIns="0" rIns="0" bIns="0" anchor="ctr"/>
          <a:lstStyle/>
          <a:p>
            <a:pPr defTabSz="48218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95" name="Shape 995"/>
          <p:cNvSpPr/>
          <p:nvPr/>
        </p:nvSpPr>
        <p:spPr>
          <a:xfrm>
            <a:off x="4794677" y="2240707"/>
            <a:ext cx="2054947" cy="281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>
            <a:lvl1pPr algn="l" defTabSz="685800"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703"/>
              <a:t>Should be Assessed with Tools that Parallel those to be used after Acute Illness</a:t>
            </a:r>
          </a:p>
        </p:txBody>
      </p:sp>
      <p:sp>
        <p:nvSpPr>
          <p:cNvPr id="996" name="Shape 996"/>
          <p:cNvSpPr/>
          <p:nvPr/>
        </p:nvSpPr>
        <p:spPr>
          <a:xfrm>
            <a:off x="2817868" y="3417194"/>
            <a:ext cx="1100588" cy="281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>
            <a:lvl1pPr algn="l" defTabSz="685800"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703"/>
              <a:t>Pathology and Impairment during illness</a:t>
            </a:r>
          </a:p>
        </p:txBody>
      </p:sp>
      <p:sp>
        <p:nvSpPr>
          <p:cNvPr id="997" name="Shape 997"/>
          <p:cNvSpPr/>
          <p:nvPr/>
        </p:nvSpPr>
        <p:spPr>
          <a:xfrm>
            <a:off x="2824565" y="4565775"/>
            <a:ext cx="1100588" cy="17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>
            <a:lvl1pPr algn="l" defTabSz="685800"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703"/>
              <a:t>Participation Restriction</a:t>
            </a:r>
          </a:p>
        </p:txBody>
      </p:sp>
      <p:sp>
        <p:nvSpPr>
          <p:cNvPr id="998" name="Shape 998"/>
          <p:cNvSpPr/>
          <p:nvPr/>
        </p:nvSpPr>
        <p:spPr>
          <a:xfrm>
            <a:off x="2824565" y="5128345"/>
            <a:ext cx="1100588" cy="17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>
            <a:lvl1pPr algn="l" defTabSz="685800"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703"/>
              <a:t>Quality of LIfe</a:t>
            </a:r>
          </a:p>
        </p:txBody>
      </p:sp>
      <p:sp>
        <p:nvSpPr>
          <p:cNvPr id="999" name="Shape 999"/>
          <p:cNvSpPr/>
          <p:nvPr/>
        </p:nvSpPr>
        <p:spPr>
          <a:xfrm>
            <a:off x="2824565" y="3990927"/>
            <a:ext cx="1100588" cy="281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>
            <a:lvl1pPr algn="l" defTabSz="685800"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703"/>
              <a:t>Activity Limitations Following Illness</a:t>
            </a:r>
          </a:p>
        </p:txBody>
      </p:sp>
      <p:sp>
        <p:nvSpPr>
          <p:cNvPr id="1000" name="Shape 1000"/>
          <p:cNvSpPr/>
          <p:nvPr/>
        </p:nvSpPr>
        <p:spPr>
          <a:xfrm>
            <a:off x="4787980" y="3422774"/>
            <a:ext cx="2071691" cy="38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/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>
                <a:latin typeface="Calibri"/>
                <a:ea typeface="Calibri"/>
                <a:cs typeface="Calibri"/>
                <a:sym typeface="Calibri"/>
              </a:rPr>
              <a:t>Assessment of structure and Function </a:t>
            </a:r>
            <a:r>
              <a:rPr sz="703" b="1">
                <a:latin typeface="Calibri"/>
                <a:ea typeface="Calibri"/>
                <a:cs typeface="Calibri"/>
                <a:sym typeface="Calibri"/>
              </a:rPr>
              <a:t>in ICU</a:t>
            </a:r>
            <a:r>
              <a:rPr sz="703">
                <a:latin typeface="Calibri"/>
                <a:ea typeface="Calibri"/>
                <a:cs typeface="Calibri"/>
                <a:sym typeface="Calibri"/>
              </a:rPr>
              <a:t>:</a:t>
            </a:r>
            <a:endParaRPr sz="1266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>
                <a:latin typeface="Calibri"/>
                <a:ea typeface="Calibri"/>
                <a:cs typeface="Calibri"/>
                <a:sym typeface="Calibri"/>
              </a:rPr>
              <a:t>e.g. Protein balance, muscle mass, biopsy, nerve conduction studies, etc.</a:t>
            </a:r>
          </a:p>
        </p:txBody>
      </p:sp>
      <p:sp>
        <p:nvSpPr>
          <p:cNvPr id="1001" name="Shape 1001"/>
          <p:cNvSpPr/>
          <p:nvPr/>
        </p:nvSpPr>
        <p:spPr>
          <a:xfrm>
            <a:off x="4794677" y="3990926"/>
            <a:ext cx="2054947" cy="38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/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>
                <a:latin typeface="Calibri"/>
                <a:ea typeface="Calibri"/>
                <a:cs typeface="Calibri"/>
                <a:sym typeface="Calibri"/>
              </a:rPr>
              <a:t>Assess Activities in a </a:t>
            </a:r>
            <a:r>
              <a:rPr sz="703" b="1">
                <a:latin typeface="Calibri"/>
                <a:ea typeface="Calibri"/>
                <a:cs typeface="Calibri"/>
                <a:sym typeface="Calibri"/>
              </a:rPr>
              <a:t>Standardized Research </a:t>
            </a:r>
            <a:r>
              <a:rPr sz="703">
                <a:latin typeface="Calibri"/>
                <a:ea typeface="Calibri"/>
                <a:cs typeface="Calibri"/>
                <a:sym typeface="Calibri"/>
              </a:rPr>
              <a:t>Environment (Prior to hospital discharge) </a:t>
            </a:r>
            <a:endParaRPr sz="1266">
              <a:latin typeface="Gill Sans Light"/>
              <a:ea typeface="Gill Sans Light"/>
              <a:cs typeface="Gill Sans Light"/>
              <a:sym typeface="Gill Sans Light"/>
            </a:endParaRPr>
          </a:p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>
                <a:latin typeface="Calibri"/>
                <a:ea typeface="Calibri"/>
                <a:cs typeface="Calibri"/>
                <a:sym typeface="Calibri"/>
              </a:rPr>
              <a:t>e.g. 6 MWD, TUG, grip strength, etc.</a:t>
            </a:r>
          </a:p>
        </p:txBody>
      </p:sp>
      <p:sp>
        <p:nvSpPr>
          <p:cNvPr id="1002" name="Shape 1002"/>
          <p:cNvSpPr/>
          <p:nvPr/>
        </p:nvSpPr>
        <p:spPr>
          <a:xfrm>
            <a:off x="4787980" y="4508849"/>
            <a:ext cx="2054947" cy="38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/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>
                <a:latin typeface="Calibri"/>
                <a:ea typeface="Calibri"/>
                <a:cs typeface="Calibri"/>
                <a:sym typeface="Calibri"/>
              </a:rPr>
              <a:t>Assess Participation in </a:t>
            </a:r>
            <a:r>
              <a:rPr sz="703" b="1">
                <a:latin typeface="Calibri"/>
                <a:ea typeface="Calibri"/>
                <a:cs typeface="Calibri"/>
                <a:sym typeface="Calibri"/>
              </a:rPr>
              <a:t>Usual Environment </a:t>
            </a:r>
            <a:r>
              <a:rPr sz="703">
                <a:latin typeface="Calibri"/>
                <a:ea typeface="Calibri"/>
                <a:cs typeface="Calibri"/>
                <a:sym typeface="Calibri"/>
              </a:rPr>
              <a:t>(following hospital discharge) e.g.  SF-36 Physical Function domain, IADL, ADL, etc.</a:t>
            </a:r>
          </a:p>
        </p:txBody>
      </p:sp>
      <p:sp>
        <p:nvSpPr>
          <p:cNvPr id="1003" name="Shape 1003"/>
          <p:cNvSpPr/>
          <p:nvPr/>
        </p:nvSpPr>
        <p:spPr>
          <a:xfrm>
            <a:off x="4771238" y="5128346"/>
            <a:ext cx="2219030" cy="281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/>
          <a:p>
            <a:pPr defTabSz="482187">
              <a:defRPr sz="1800">
                <a:solidFill>
                  <a:srgbClr val="000000"/>
                </a:solidFill>
              </a:defRPr>
            </a:pPr>
            <a:r>
              <a:rPr sz="703">
                <a:latin typeface="Calibri"/>
                <a:ea typeface="Calibri"/>
                <a:cs typeface="Calibri"/>
                <a:sym typeface="Calibri"/>
              </a:rPr>
              <a:t>Assess Holistic QOL in </a:t>
            </a:r>
            <a:r>
              <a:rPr sz="703" b="1">
                <a:latin typeface="Calibri"/>
                <a:ea typeface="Calibri"/>
                <a:cs typeface="Calibri"/>
                <a:sym typeface="Calibri"/>
              </a:rPr>
              <a:t>Usual Environment (6-12 months later) : </a:t>
            </a:r>
            <a:r>
              <a:rPr sz="703">
                <a:latin typeface="Calibri"/>
                <a:ea typeface="Calibri"/>
                <a:cs typeface="Calibri"/>
                <a:sym typeface="Calibri"/>
              </a:rPr>
              <a:t>e.g. EQ-5D, SF-36, etc.</a:t>
            </a:r>
          </a:p>
        </p:txBody>
      </p:sp>
      <p:grpSp>
        <p:nvGrpSpPr>
          <p:cNvPr id="1006" name="Group 1006"/>
          <p:cNvGrpSpPr/>
          <p:nvPr/>
        </p:nvGrpSpPr>
        <p:grpSpPr>
          <a:xfrm>
            <a:off x="2054379" y="2242491"/>
            <a:ext cx="737021" cy="3215455"/>
            <a:chOff x="-1" y="0"/>
            <a:chExt cx="1048206" cy="4573090"/>
          </a:xfrm>
        </p:grpSpPr>
        <p:sp>
          <p:nvSpPr>
            <p:cNvPr id="1004" name="Shape 1004"/>
            <p:cNvSpPr/>
            <p:nvPr/>
          </p:nvSpPr>
          <p:spPr>
            <a:xfrm>
              <a:off x="-2" y="125409"/>
              <a:ext cx="1048208" cy="4447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064"/>
                  </a:moveTo>
                  <a:lnTo>
                    <a:pt x="5400" y="19064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9064"/>
                  </a:lnTo>
                  <a:lnTo>
                    <a:pt x="21600" y="19064"/>
                  </a:lnTo>
                  <a:lnTo>
                    <a:pt x="108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EE1F2"/>
                </a:gs>
                <a:gs pos="16999">
                  <a:srgbClr val="B5D2EC"/>
                </a:gs>
                <a:gs pos="25999">
                  <a:srgbClr val="B5D2EC"/>
                </a:gs>
                <a:gs pos="100000">
                  <a:srgbClr val="F7FAFD"/>
                </a:gs>
              </a:gsLst>
              <a:path path="circle">
                <a:fillToRect l="62278" t="119636" r="37721" b="-19636"/>
              </a:path>
            </a:gradFill>
            <a:ln w="12700" cap="flat">
              <a:solidFill>
                <a:srgbClr val="41719C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82187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pic>
          <p:nvPicPr>
            <p:cNvPr id="1005" name="image61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0268" y="-1"/>
              <a:ext cx="786389" cy="4492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09" name="Group 1009"/>
          <p:cNvGrpSpPr/>
          <p:nvPr/>
        </p:nvGrpSpPr>
        <p:grpSpPr>
          <a:xfrm>
            <a:off x="3958318" y="2791889"/>
            <a:ext cx="2000256" cy="275712"/>
            <a:chOff x="-2" y="-1"/>
            <a:chExt cx="2844807" cy="392122"/>
          </a:xfrm>
        </p:grpSpPr>
        <p:sp>
          <p:nvSpPr>
            <p:cNvPr id="1007" name="Shape 1007"/>
            <p:cNvSpPr/>
            <p:nvPr/>
          </p:nvSpPr>
          <p:spPr>
            <a:xfrm rot="10800000">
              <a:off x="-2" y="-1"/>
              <a:ext cx="2555881" cy="392122"/>
            </a:xfrm>
            <a:prstGeom prst="rightArrow">
              <a:avLst>
                <a:gd name="adj1" fmla="val 50000"/>
                <a:gd name="adj2" fmla="val 50033"/>
              </a:avLst>
            </a:prstGeom>
            <a:solidFill>
              <a:srgbClr val="5B9BD5"/>
            </a:solidFill>
            <a:ln w="12700" cap="flat">
              <a:solidFill>
                <a:srgbClr val="41719C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82187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008" name="Shape 1008"/>
            <p:cNvSpPr/>
            <p:nvPr/>
          </p:nvSpPr>
          <p:spPr>
            <a:xfrm>
              <a:off x="707181" y="11532"/>
              <a:ext cx="2137624" cy="369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2145" tIns="32145" rIns="32145" bIns="32145" numCol="1" anchor="t">
              <a:spAutoFit/>
            </a:bodyPr>
            <a:lstStyle>
              <a:lvl1pPr algn="l" defTabSz="6858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1266"/>
                <a:t>Interventions</a:t>
              </a:r>
            </a:p>
          </p:txBody>
        </p:sp>
      </p:grpSp>
      <p:sp>
        <p:nvSpPr>
          <p:cNvPr id="1010" name="Shape 1010"/>
          <p:cNvSpPr/>
          <p:nvPr/>
        </p:nvSpPr>
        <p:spPr>
          <a:xfrm>
            <a:off x="1286138" y="391000"/>
            <a:ext cx="6571723" cy="716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5" tIns="32145" rIns="32145" bIns="32145">
            <a:spAutoFit/>
          </a:bodyPr>
          <a:lstStyle>
            <a:lvl1pPr>
              <a:lnSpc>
                <a:spcPct val="90000"/>
              </a:lnSpc>
              <a:defRPr sz="4000" b="1" spc="-39">
                <a:solidFill>
                  <a:srgbClr val="0052E2"/>
                </a:solidFill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pPr lvl="0" algn="ctr">
              <a:defRPr sz="1800" b="0" spc="0">
                <a:solidFill>
                  <a:srgbClr val="000000"/>
                </a:solidFill>
              </a:defRPr>
            </a:pPr>
            <a:r>
              <a:rPr sz="2320" spc="-27" dirty="0">
                <a:solidFill>
                  <a:srgbClr val="0000FF"/>
                </a:solidFill>
              </a:rPr>
              <a:t>Evaluation Framework for Intervention</a:t>
            </a:r>
            <a:r>
              <a:rPr lang="en-CA" sz="2320" spc="-27" dirty="0">
                <a:solidFill>
                  <a:srgbClr val="0000FF"/>
                </a:solidFill>
              </a:rPr>
              <a:t>al</a:t>
            </a:r>
            <a:r>
              <a:rPr sz="2320" spc="-27" dirty="0">
                <a:solidFill>
                  <a:srgbClr val="0000FF"/>
                </a:solidFill>
              </a:rPr>
              <a:t> Studies</a:t>
            </a:r>
            <a:r>
              <a:rPr lang="en-CA" sz="2320" spc="-27" dirty="0">
                <a:solidFill>
                  <a:srgbClr val="0000FF"/>
                </a:solidFill>
              </a:rPr>
              <a:t> Designed to Aid in the Recovery of ICU Patients</a:t>
            </a:r>
            <a:endParaRPr sz="2320" spc="-27" dirty="0">
              <a:solidFill>
                <a:srgbClr val="0000FF"/>
              </a:solidFill>
            </a:endParaRPr>
          </a:p>
        </p:txBody>
      </p:sp>
      <p:sp>
        <p:nvSpPr>
          <p:cNvPr id="1011" name="Shape 1011"/>
          <p:cNvSpPr/>
          <p:nvPr/>
        </p:nvSpPr>
        <p:spPr>
          <a:xfrm>
            <a:off x="6847717" y="5607594"/>
            <a:ext cx="1563792" cy="19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5" tIns="32145" rIns="32145" bIns="32145">
            <a:spAutoFit/>
          </a:bodyPr>
          <a:lstStyle/>
          <a:p>
            <a:pPr defTabSz="321458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984" dirty="0">
                <a:latin typeface="Avenir Light"/>
                <a:ea typeface="Avenir Light"/>
                <a:cs typeface="Avenir Light"/>
                <a:sym typeface="Avenir Light"/>
              </a:rPr>
              <a:t>Heyland</a:t>
            </a:r>
            <a:r>
              <a:rPr lang="en-CA" sz="984" dirty="0">
                <a:latin typeface="Avenir Light"/>
                <a:ea typeface="Avenir Light"/>
                <a:cs typeface="Avenir Light"/>
                <a:sym typeface="Avenir Light"/>
              </a:rPr>
              <a:t> </a:t>
            </a:r>
            <a:r>
              <a:rPr sz="984" dirty="0" err="1">
                <a:latin typeface="Avenir Light"/>
                <a:ea typeface="Avenir Light"/>
                <a:cs typeface="Avenir Light"/>
                <a:sym typeface="Avenir Light"/>
              </a:rPr>
              <a:t>Clin</a:t>
            </a:r>
            <a:r>
              <a:rPr sz="984" dirty="0">
                <a:latin typeface="Avenir Light"/>
                <a:ea typeface="Avenir Light"/>
                <a:cs typeface="Avenir Light"/>
                <a:sym typeface="Avenir Light"/>
              </a:rPr>
              <a:t> </a:t>
            </a:r>
            <a:r>
              <a:rPr sz="984" dirty="0" err="1">
                <a:latin typeface="Avenir Light"/>
                <a:ea typeface="Avenir Light"/>
                <a:cs typeface="Avenir Light"/>
                <a:sym typeface="Avenir Light"/>
              </a:rPr>
              <a:t>Nutr</a:t>
            </a:r>
            <a:r>
              <a:rPr lang="en-CA" sz="984" dirty="0">
                <a:latin typeface="Avenir Light"/>
                <a:ea typeface="Avenir Light"/>
                <a:cs typeface="Avenir Light"/>
                <a:sym typeface="Avenir Light"/>
              </a:rPr>
              <a:t> </a:t>
            </a:r>
            <a:r>
              <a:rPr sz="984" dirty="0">
                <a:latin typeface="Avenir Light"/>
                <a:ea typeface="Avenir Light"/>
                <a:cs typeface="Avenir Light"/>
                <a:sym typeface="Avenir Light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11988944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" grpId="0" animBg="1" advAuto="0"/>
      <p:bldP spid="1009" grpId="0" animBg="1" advAuto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981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Thank you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200400"/>
            <a:ext cx="5883301" cy="2743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15307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4292" y="2667000"/>
            <a:ext cx="7315200" cy="2686050"/>
          </a:xfrm>
        </p:spPr>
        <p:txBody>
          <a:bodyPr/>
          <a:lstStyle/>
          <a:p>
            <a:r>
              <a:rPr lang="en-US" altLang="en-US" sz="2800" dirty="0"/>
              <a:t>“clinically detected weakness in survivors of critical illness where there is no other cause noted except critical illness”</a:t>
            </a:r>
          </a:p>
          <a:p>
            <a:r>
              <a:rPr lang="en-US" altLang="en-US" sz="2800" dirty="0"/>
              <a:t>Both neuro and </a:t>
            </a:r>
            <a:r>
              <a:rPr lang="en-US" altLang="en-US" sz="2800" dirty="0" err="1"/>
              <a:t>myo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pathic</a:t>
            </a:r>
            <a:r>
              <a:rPr lang="en-US" altLang="en-US" sz="2800" dirty="0"/>
              <a:t> process</a:t>
            </a:r>
          </a:p>
          <a:p>
            <a:r>
              <a:rPr lang="en-US" altLang="en-US" sz="2800" dirty="0"/>
              <a:t>Develops in 25%-100% of patients, higher in patient who have organ failure and prolonged mechanical ventilation</a:t>
            </a:r>
          </a:p>
        </p:txBody>
      </p:sp>
      <p:pic>
        <p:nvPicPr>
          <p:cNvPr id="6758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904185" cy="223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1"/>
          <p:cNvSpPr txBox="1">
            <a:spLocks noChangeArrowheads="1"/>
          </p:cNvSpPr>
          <p:nvPr/>
        </p:nvSpPr>
        <p:spPr bwMode="auto">
          <a:xfrm>
            <a:off x="6877050" y="6096000"/>
            <a:ext cx="19431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200" dirty="0">
                <a:solidFill>
                  <a:schemeClr val="tx2"/>
                </a:solidFill>
                <a:latin typeface="Arial" panose="020B0604020202020204" pitchFamily="34" charset="0"/>
              </a:rPr>
              <a:t>N </a:t>
            </a:r>
            <a:r>
              <a:rPr lang="en-CA" altLang="en-US" sz="1200" dirty="0" err="1">
                <a:solidFill>
                  <a:schemeClr val="tx2"/>
                </a:solidFill>
                <a:latin typeface="Arial" panose="020B0604020202020204" pitchFamily="34" charset="0"/>
              </a:rPr>
              <a:t>Engl</a:t>
            </a:r>
            <a:r>
              <a:rPr lang="en-CA" altLang="en-US" sz="1200" dirty="0">
                <a:solidFill>
                  <a:schemeClr val="tx2"/>
                </a:solidFill>
                <a:latin typeface="Arial" panose="020B0604020202020204" pitchFamily="34" charset="0"/>
              </a:rPr>
              <a:t> J Med 370;17</a:t>
            </a:r>
          </a:p>
        </p:txBody>
      </p:sp>
    </p:spTree>
    <p:extLst>
      <p:ext uri="{BB962C8B-B14F-4D97-AF65-F5344CB8AC3E}">
        <p14:creationId xmlns:p14="http://schemas.microsoft.com/office/powerpoint/2010/main" val="3792149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24414" y="914400"/>
            <a:ext cx="8999696" cy="857250"/>
          </a:xfrm>
        </p:spPr>
        <p:txBody>
          <a:bodyPr/>
          <a:lstStyle/>
          <a:p>
            <a:r>
              <a:rPr lang="en-CA" altLang="en-US" sz="2400" dirty="0">
                <a:latin typeface="Britannic Bold" panose="020B0903060703020204" pitchFamily="34" charset="0"/>
              </a:rPr>
              <a:t>Acute outcomes and 1-year mortality of  ICU-acquired weakness:</a:t>
            </a:r>
            <a:br>
              <a:rPr lang="en-CA" altLang="en-US" sz="2400" dirty="0">
                <a:latin typeface="Britannic Bold" panose="020B0903060703020204" pitchFamily="34" charset="0"/>
              </a:rPr>
            </a:br>
            <a:r>
              <a:rPr lang="en-CA" altLang="en-US" sz="2400" dirty="0">
                <a:latin typeface="Britannic Bold" panose="020B0903060703020204" pitchFamily="34" charset="0"/>
              </a:rPr>
              <a:t>A cohort study and propensity matched analysis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617696" y="2057400"/>
            <a:ext cx="7772400" cy="4114800"/>
          </a:xfrm>
        </p:spPr>
        <p:txBody>
          <a:bodyPr/>
          <a:lstStyle/>
          <a:p>
            <a:r>
              <a:rPr lang="en-CA" altLang="en-US" sz="2400" dirty="0"/>
              <a:t>ICU-acquired weakness shown to:</a:t>
            </a:r>
          </a:p>
          <a:p>
            <a:pPr lvl="1"/>
            <a:r>
              <a:rPr lang="en-CA" altLang="en-US" sz="2000" dirty="0"/>
              <a:t>delay weaning from mechanical ventilation, </a:t>
            </a:r>
          </a:p>
          <a:p>
            <a:pPr lvl="1"/>
            <a:r>
              <a:rPr lang="en-CA" altLang="en-US" sz="2000" dirty="0"/>
              <a:t>extend ICU and hospital stays, </a:t>
            </a:r>
          </a:p>
          <a:p>
            <a:pPr lvl="1"/>
            <a:r>
              <a:rPr lang="en-CA" altLang="en-US" sz="2000" dirty="0"/>
              <a:t>more healthcare related hospital costs and</a:t>
            </a:r>
          </a:p>
          <a:p>
            <a:pPr lvl="1"/>
            <a:r>
              <a:rPr lang="en-CA" altLang="en-US" sz="2000" dirty="0"/>
              <a:t>a higher risk of death at 1 year after ICU admission.</a:t>
            </a:r>
          </a:p>
          <a:p>
            <a:r>
              <a:rPr lang="en-CA" altLang="en-US" sz="2400" dirty="0"/>
              <a:t>These data support causality of the association between weakness and poor outcomes</a:t>
            </a:r>
          </a:p>
          <a:p>
            <a:r>
              <a:rPr lang="en-CA" altLang="en-US" sz="2400" dirty="0"/>
              <a:t> The data underscore the importance of identifying strategies to prevent/treat this debilitating problem </a:t>
            </a:r>
          </a:p>
        </p:txBody>
      </p:sp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5791200" y="6400800"/>
            <a:ext cx="34861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350" dirty="0">
                <a:solidFill>
                  <a:schemeClr val="tx2"/>
                </a:solidFill>
                <a:latin typeface="Arial" panose="020B0604020202020204" pitchFamily="34" charset="0"/>
              </a:rPr>
              <a:t>AJRCCM Published on 13-May-2014</a:t>
            </a:r>
          </a:p>
        </p:txBody>
      </p:sp>
    </p:spTree>
    <p:extLst>
      <p:ext uri="{BB962C8B-B14F-4D97-AF65-F5344CB8AC3E}">
        <p14:creationId xmlns:p14="http://schemas.microsoft.com/office/powerpoint/2010/main" val="4292262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1676400" y="685800"/>
            <a:ext cx="6477000" cy="857250"/>
          </a:xfrm>
        </p:spPr>
        <p:txBody>
          <a:bodyPr/>
          <a:lstStyle/>
          <a:p>
            <a:r>
              <a:rPr lang="en-US" altLang="en-US" sz="3200" dirty="0">
                <a:latin typeface="Britannic Bold" panose="020B0903060703020204" pitchFamily="34" charset="0"/>
              </a:rPr>
              <a:t>Muscle Matters!</a:t>
            </a:r>
            <a:br>
              <a:rPr lang="en-US" altLang="en-US" sz="3200" dirty="0">
                <a:latin typeface="Britannic Bold" panose="020B0903060703020204" pitchFamily="34" charset="0"/>
              </a:rPr>
            </a:br>
            <a:r>
              <a:rPr lang="en-US" altLang="en-US" sz="3200" dirty="0">
                <a:latin typeface="Britannic Bold" panose="020B0903060703020204" pitchFamily="34" charset="0"/>
              </a:rPr>
              <a:t>Determinants to Lean Body Mass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943100"/>
            <a:ext cx="5105400" cy="37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612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4"/>
          <p:cNvGrpSpPr>
            <a:grpSpLocks/>
          </p:cNvGrpSpPr>
          <p:nvPr/>
        </p:nvGrpSpPr>
        <p:grpSpPr bwMode="auto">
          <a:xfrm>
            <a:off x="524479" y="1982989"/>
            <a:ext cx="3375422" cy="2503885"/>
            <a:chOff x="142844" y="1285860"/>
            <a:chExt cx="4572033" cy="3482524"/>
          </a:xfrm>
        </p:grpSpPr>
        <p:pic>
          <p:nvPicPr>
            <p:cNvPr id="10139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" t="14644" r="50000" b="35547"/>
            <a:stretch>
              <a:fillRect/>
            </a:stretch>
          </p:blipFill>
          <p:spPr bwMode="auto">
            <a:xfrm>
              <a:off x="142844" y="1285860"/>
              <a:ext cx="4572032" cy="3429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 rot="5400000" flipV="1">
              <a:off x="3565026" y="1674415"/>
              <a:ext cx="1480445" cy="819257"/>
            </a:xfrm>
            <a:prstGeom prst="triangle">
              <a:avLst>
                <a:gd name="adj" fmla="val 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16200000">
              <a:off x="3599802" y="3653309"/>
              <a:ext cx="1410894" cy="819257"/>
            </a:xfrm>
            <a:prstGeom prst="triangle">
              <a:avLst>
                <a:gd name="adj" fmla="val 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 rot="16200000" flipH="1" flipV="1">
              <a:off x="-187751" y="1674415"/>
              <a:ext cx="1480445" cy="819257"/>
            </a:xfrm>
            <a:prstGeom prst="triangle">
              <a:avLst>
                <a:gd name="adj" fmla="val 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5400000" flipH="1">
              <a:off x="-191680" y="3692014"/>
              <a:ext cx="1410894" cy="741847"/>
            </a:xfrm>
            <a:prstGeom prst="triangle">
              <a:avLst>
                <a:gd name="adj" fmla="val 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2844" y="1285860"/>
              <a:ext cx="4572033" cy="3429533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043358" y="3472461"/>
            <a:ext cx="3111103" cy="2372915"/>
            <a:chOff x="4643438" y="3000372"/>
            <a:chExt cx="4291010" cy="3306188"/>
          </a:xfrm>
        </p:grpSpPr>
        <p:grpSp>
          <p:nvGrpSpPr>
            <p:cNvPr id="101388" name="Group 17"/>
            <p:cNvGrpSpPr>
              <a:grpSpLocks/>
            </p:cNvGrpSpPr>
            <p:nvPr/>
          </p:nvGrpSpPr>
          <p:grpSpPr bwMode="auto">
            <a:xfrm>
              <a:off x="4643438" y="3000372"/>
              <a:ext cx="4291010" cy="3306188"/>
              <a:chOff x="4643438" y="3000372"/>
              <a:chExt cx="4291010" cy="3306188"/>
            </a:xfrm>
          </p:grpSpPr>
          <p:pic>
            <p:nvPicPr>
              <p:cNvPr id="10139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3" t="14584" r="50781" b="36458"/>
              <a:stretch>
                <a:fillRect/>
              </a:stretch>
            </p:blipFill>
            <p:spPr bwMode="auto">
              <a:xfrm>
                <a:off x="4643438" y="3000372"/>
                <a:ext cx="4291010" cy="3306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Isosceles Triangle 13"/>
              <p:cNvSpPr/>
              <p:nvPr/>
            </p:nvSpPr>
            <p:spPr>
              <a:xfrm rot="16200000">
                <a:off x="8090973" y="5448104"/>
                <a:ext cx="857651" cy="819447"/>
              </a:xfrm>
              <a:prstGeom prst="triangle">
                <a:avLst>
                  <a:gd name="adj" fmla="val 0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5400000" flipH="1">
                <a:off x="4500914" y="5357528"/>
                <a:ext cx="1071650" cy="786603"/>
              </a:xfrm>
              <a:prstGeom prst="triangle">
                <a:avLst>
                  <a:gd name="adj" fmla="val 0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5400000" flipV="1">
                <a:off x="7779929" y="3330517"/>
                <a:ext cx="1479739" cy="819447"/>
              </a:xfrm>
              <a:prstGeom prst="triangle">
                <a:avLst>
                  <a:gd name="adj" fmla="val 0"/>
                </a:avLst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 rot="16200000" flipH="1" flipV="1">
                <a:off x="4313292" y="3330518"/>
                <a:ext cx="1479739" cy="819446"/>
              </a:xfrm>
              <a:prstGeom prst="triangle">
                <a:avLst>
                  <a:gd name="adj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4643438" y="3000372"/>
              <a:ext cx="4286084" cy="3286281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7206735" y="4098134"/>
            <a:ext cx="1749261" cy="1289447"/>
            <a:chOff x="4893785" y="1052736"/>
            <a:chExt cx="2332349" cy="1719262"/>
          </a:xfrm>
        </p:grpSpPr>
        <p:sp>
          <p:nvSpPr>
            <p:cNvPr id="101382" name="Rectangle 31"/>
            <p:cNvSpPr>
              <a:spLocks noChangeArrowheads="1"/>
            </p:cNvSpPr>
            <p:nvPr/>
          </p:nvSpPr>
          <p:spPr bwMode="auto">
            <a:xfrm>
              <a:off x="5035227" y="2467198"/>
              <a:ext cx="381000" cy="3048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1383" name="Rectangle 32"/>
            <p:cNvSpPr>
              <a:spLocks noChangeArrowheads="1"/>
            </p:cNvSpPr>
            <p:nvPr/>
          </p:nvSpPr>
          <p:spPr bwMode="auto">
            <a:xfrm>
              <a:off x="5797227" y="2467198"/>
              <a:ext cx="381000" cy="30480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1384" name="Rectangle 33"/>
            <p:cNvSpPr>
              <a:spLocks noChangeArrowheads="1"/>
            </p:cNvSpPr>
            <p:nvPr/>
          </p:nvSpPr>
          <p:spPr bwMode="auto">
            <a:xfrm>
              <a:off x="5416227" y="2467198"/>
              <a:ext cx="381000" cy="304800"/>
            </a:xfrm>
            <a:prstGeom prst="rect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1385" name="Rectangle 37"/>
            <p:cNvSpPr>
              <a:spLocks noChangeArrowheads="1"/>
            </p:cNvSpPr>
            <p:nvPr/>
          </p:nvSpPr>
          <p:spPr bwMode="auto">
            <a:xfrm>
              <a:off x="5055096" y="1476598"/>
              <a:ext cx="381000" cy="304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1386" name="Text Box 38"/>
            <p:cNvSpPr txBox="1">
              <a:spLocks noChangeArrowheads="1"/>
            </p:cNvSpPr>
            <p:nvPr/>
          </p:nvSpPr>
          <p:spPr bwMode="auto">
            <a:xfrm>
              <a:off x="4901882" y="1052736"/>
              <a:ext cx="2314566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chemeClr val="tx1"/>
                  </a:solidFill>
                  <a:latin typeface="Tahoma" panose="020B0604030504040204" pitchFamily="34" charset="0"/>
                </a:rPr>
                <a:t>Skeletal Muscle</a:t>
              </a:r>
            </a:p>
          </p:txBody>
        </p:sp>
        <p:sp>
          <p:nvSpPr>
            <p:cNvPr id="101387" name="Text Box 39"/>
            <p:cNvSpPr txBox="1">
              <a:spLocks noChangeArrowheads="1"/>
            </p:cNvSpPr>
            <p:nvPr/>
          </p:nvSpPr>
          <p:spPr bwMode="auto">
            <a:xfrm>
              <a:off x="4893785" y="2009998"/>
              <a:ext cx="2332349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chemeClr val="tx1"/>
                  </a:solidFill>
                  <a:cs typeface="Arial" panose="020B0604020202020204" pitchFamily="34" charset="0"/>
                </a:rPr>
                <a:t>Adipose Tissue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4443" y="5387581"/>
            <a:ext cx="2713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Regular"/>
              </a:rPr>
              <a:t>Images courtesy of Dr. Heyland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444" y="990601"/>
            <a:ext cx="733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A99DC"/>
                </a:solidFill>
                <a:latin typeface="Arial Regular"/>
              </a:rPr>
              <a:t>Body Composition Lab CT Analysis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844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.1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heme/theme1.xml><?xml version="1.0" encoding="utf-8"?>
<a:theme xmlns:a="http://schemas.openxmlformats.org/drawingml/2006/main" name="Nutrition in Critical Illness">
  <a:themeElements>
    <a:clrScheme name="Nutrition in Critical Illnes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utrition in Critical Illne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utrition in Critical Illn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trition in Critical Illne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trition in Critical Illne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trition in Critical Illne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trition in Critical Illne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trition in Critical Illne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trition in Critical Illne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Default">
  <a:themeElements>
    <a:clrScheme name="Default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78AAB3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8AAB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00"/>
    </a:lt2>
    <a:accent1>
      <a:srgbClr val="FF0000"/>
    </a:accent1>
    <a:accent2>
      <a:srgbClr val="00FFFF"/>
    </a:accent2>
    <a:accent3>
      <a:srgbClr val="AAAAFF"/>
    </a:accent3>
    <a:accent4>
      <a:srgbClr val="DADADA"/>
    </a:accent4>
    <a:accent5>
      <a:srgbClr val="FFAAAA"/>
    </a:accent5>
    <a:accent6>
      <a:srgbClr val="00E7E7"/>
    </a:accent6>
    <a:hlink>
      <a:srgbClr val="FF0000"/>
    </a:hlink>
    <a:folHlink>
      <a:srgbClr val="969696"/>
    </a:folHlink>
  </a:clrScheme>
  <a:fontScheme name="Default Design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C:\WINDOWS\Desktop\Reneezepam\Renee\Talks and Handouts\Nutrition in Critical Illness.ppt</Template>
  <TotalTime>10185</TotalTime>
  <Words>2797</Words>
  <Application>Microsoft Macintosh PowerPoint</Application>
  <PresentationFormat>On-screen Show (4:3)</PresentationFormat>
  <Paragraphs>453</Paragraphs>
  <Slides>58</Slides>
  <Notes>25</Notes>
  <HiddenSlides>5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7" baseType="lpstr">
      <vt:lpstr>AdvPSA183</vt:lpstr>
      <vt:lpstr>Albertus Extra Bold</vt:lpstr>
      <vt:lpstr>Arial</vt:lpstr>
      <vt:lpstr>Arial Narrow</vt:lpstr>
      <vt:lpstr>Arial Regular</vt:lpstr>
      <vt:lpstr>Avenir Book</vt:lpstr>
      <vt:lpstr>Avenir Light</vt:lpstr>
      <vt:lpstr>Avenir Next Condensed</vt:lpstr>
      <vt:lpstr>Britannic Bold</vt:lpstr>
      <vt:lpstr>Calibri</vt:lpstr>
      <vt:lpstr>Gill Sans Light</vt:lpstr>
      <vt:lpstr>Helvetica</vt:lpstr>
      <vt:lpstr>Tahoma</vt:lpstr>
      <vt:lpstr>Times New Roman</vt:lpstr>
      <vt:lpstr>Wingdings</vt:lpstr>
      <vt:lpstr>Nutrition in Critical Illness</vt:lpstr>
      <vt:lpstr>Showroom</vt:lpstr>
      <vt:lpstr>Default</vt:lpstr>
      <vt:lpstr>Document</vt:lpstr>
      <vt:lpstr>Strategies to Enhance the Physical Recovery of  ICU Survivors</vt:lpstr>
      <vt:lpstr>Learning Objectives</vt:lpstr>
      <vt:lpstr>Clinical Scenario</vt:lpstr>
      <vt:lpstr>PowerPoint Presentation</vt:lpstr>
      <vt:lpstr>PowerPoint Presentation</vt:lpstr>
      <vt:lpstr>PowerPoint Presentation</vt:lpstr>
      <vt:lpstr>Acute outcomes and 1-year mortality of  ICU-acquired weakness: A cohort study and propensity matched analysis</vt:lpstr>
      <vt:lpstr>Muscle Matters! Determinants to Lean Body Mass</vt:lpstr>
      <vt:lpstr>PowerPoint Presentation</vt:lpstr>
      <vt:lpstr>Skeletal Muscle is Related to Mortality in Critical Illness</vt:lpstr>
      <vt:lpstr>Ultrasonography for Muscle Assessment</vt:lpstr>
      <vt:lpstr>Ultrasonography for Muscle Assessment – Methodological Approaches</vt:lpstr>
      <vt:lpstr>PowerPoint Presentation</vt:lpstr>
      <vt:lpstr>Low muscularity or Muscle Atrophy in the critically ill can lead to…</vt:lpstr>
      <vt:lpstr>PowerPoint Presentation</vt:lpstr>
      <vt:lpstr>Does increasing protein delivery impact outcomes?</vt:lpstr>
      <vt:lpstr>PowerPoint Presentation</vt:lpstr>
      <vt:lpstr>PowerPoint Presentation</vt:lpstr>
      <vt:lpstr>PowerPoint Presentation</vt:lpstr>
      <vt:lpstr>PowerPoint Presentation</vt:lpstr>
      <vt:lpstr>Systematic Review of RCTs of  High vs. Low Dose Protein</vt:lpstr>
      <vt:lpstr>RCTs do not suggest any evidence of harm and observational studies suggest increased protein intake associated with…</vt:lpstr>
      <vt:lpstr>PowerPoint Presentation</vt:lpstr>
      <vt:lpstr>PowerPoint Presentation</vt:lpstr>
      <vt:lpstr>Initial Tropic vs. Full EN  in Patients with Acute Lung Injury </vt:lpstr>
      <vt:lpstr>Initial Tropic vs. Full EN  in Patients with Acute Lung Injury </vt:lpstr>
      <vt:lpstr>PowerPoint Presentation</vt:lpstr>
      <vt:lpstr>Trophic vs. Full enteral feeding in critically ill patients with acute respiratory failure</vt:lpstr>
      <vt:lpstr>Nutritional Adequacy and Long-term Outcomes in Critically Ill Patients Requiring Prolonged Mechanical Ventilation</vt:lpstr>
      <vt:lpstr>Estimates of association between nutritional adequacy and SF-36 scores</vt:lpstr>
      <vt:lpstr>How to get bigger bang for your buck!</vt:lpstr>
      <vt:lpstr>Exercise Training and Nutritional Supplementation for Physical Frailty in Very Elderly People</vt:lpstr>
      <vt:lpstr>PowerPoint Presentation</vt:lpstr>
      <vt:lpstr>↑ Interest in exercise in the ICU</vt:lpstr>
      <vt:lpstr>Cycling in the ICU</vt:lpstr>
      <vt:lpstr>Exercise in the ICU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Combined Exercise and Protein</vt:lpstr>
      <vt:lpstr>NEXIS Concept</vt:lpstr>
      <vt:lpstr>NEXIS Trial</vt:lpstr>
      <vt:lpstr>PowerPoint Presentation</vt:lpstr>
      <vt:lpstr>Protein Intervention</vt:lpstr>
      <vt:lpstr>In-bed Cycle Ergometry Exercise Intervention</vt:lpstr>
      <vt:lpstr>Exercise Intervention</vt:lpstr>
      <vt:lpstr>Primary Outcome</vt:lpstr>
      <vt:lpstr>Secondary Outcomes</vt:lpstr>
      <vt:lpstr>Secondary Outcomes</vt:lpstr>
      <vt:lpstr>Sample Size</vt:lpstr>
      <vt:lpstr>Apply the NEXIS concept to:</vt:lpstr>
      <vt:lpstr>Other Strategies to Preserving Muscle and Optimizing Outcomes</vt:lpstr>
      <vt:lpstr>Liberal Protein, Exercise and anabolic agents!</vt:lpstr>
      <vt:lpstr>PowerPoint Presentation</vt:lpstr>
      <vt:lpstr>PowerPoint Presentation</vt:lpstr>
      <vt:lpstr>Thank you</vt:lpstr>
    </vt:vector>
  </TitlesOfParts>
  <Company>Harborview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Square Meals in the ICU: Evidence for Nutrition in Critical Illness</dc:title>
  <dc:creator>Stapleton</dc:creator>
  <cp:lastModifiedBy>Daren Heyland</cp:lastModifiedBy>
  <cp:revision>587</cp:revision>
  <cp:lastPrinted>2004-01-15T19:34:27Z</cp:lastPrinted>
  <dcterms:created xsi:type="dcterms:W3CDTF">2004-01-15T16:54:04Z</dcterms:created>
  <dcterms:modified xsi:type="dcterms:W3CDTF">2019-09-20T00:44:07Z</dcterms:modified>
</cp:coreProperties>
</file>